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6" r:id="rId33"/>
    <p:sldId id="285" r:id="rId34"/>
    <p:sldId id="287" r:id="rId3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212446bbba7ab66dfadee#tid=68fb1bafdb44a8000985e7d9#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063240" y="5230368"/>
            <a:ext cx="6080760" cy="649224"/>
          </a:xfrm>
          <a:prstGeom prst="rect">
            <a:avLst/>
          </a:prstGeom>
          <a:noFill/>
        </p:spPr>
        <p:txBody>
          <a:bodyPr wrap="square" lIns="0" tIns="0" rIns="0" bIns="0" rtlCol="0" anchor="ctr"/>
          <a:lstStyle/>
          <a:p>
            <a:pPr algn="ctr">
              <a:lnSpc>
                <a:spcPct val="100000"/>
              </a:lnSpc>
            </a:pPr>
            <a:r>
              <a:rPr lang="en-US" sz="2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高中英语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7" Type="http://schemas.openxmlformats.org/officeDocument/2006/relationships/theme" Target="../theme/theme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7_1#4a41870cb?vop=1&amp;pid=92f4192bf&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Erica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5_AN.18_1#4a41870cb.bracket?vop=1&amp;pid=92f4192bf&amp;color=0,0,0&amp;vpa=5&amp;vtp=1"/>
          <p:cNvSpPr/>
          <p:nvPr/>
        </p:nvSpPr>
        <p:spPr>
          <a:xfrm>
            <a:off x="57906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5_BD.17_2#4a41870cb.choices?vop=1&amp;pid=92f4192bf&amp;color=0,0,0&amp;vtp=1&amp;bbb=1"/>
          <p:cNvSpPr/>
          <p:nvPr/>
        </p:nvSpPr>
        <p:spPr>
          <a:xfrm>
            <a:off x="832104" y="1490980"/>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details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dialogues.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Distinguish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Recreate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actresses.</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endParaRPr lang="en-US" altLang="zh-CN" sz="1800" dirty="0"/>
          </a:p>
        </p:txBody>
      </p:sp>
      <p:sp>
        <p:nvSpPr>
          <p:cNvPr id="5" name="QC_5_AS.19_1#4a41870cb?vop=1&amp;pid=92f4192bf&amp;color=0,0,0&amp;vtp=1&amp;bbb=1&amp;hb=1"/>
          <p:cNvSpPr/>
          <p:nvPr/>
        </p:nvSpPr>
        <p:spPr>
          <a:xfrm>
            <a:off x="832104" y="3141980"/>
            <a:ext cx="10533888" cy="773240"/>
          </a:xfrm>
          <a:prstGeom prst="rect">
            <a:avLst/>
          </a:prstGeom>
          <a:noFill/>
        </p:spPr>
        <p:txBody>
          <a:bodyPr wrap="none" lIns="0" tIns="0" rIns="0" bIns="0" rtlCol="0" anchor="t"/>
          <a:lstStyle/>
          <a:p>
            <a:pPr algn="l">
              <a:lnSpc>
                <a:spcPts val="3300"/>
              </a:lnSpc>
            </a:pPr>
            <a:r>
              <a:rPr lang="en-US" altLang="zh-CN" sz="1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推理判断题。根据第二段内容可知，该团队已经开始教授机器人交谈中笑的艺术，并且基于音频文件</a:t>
            </a:r>
            <a:r>
              <a:rPr lang="en-US" altLang="zh-CN" sz="1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，机器</a:t>
            </a:r>
            <a:endParaRPr lang="en-US" altLang="zh-CN" sz="1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人学习了社交笑声的基本特征</a:t>
            </a:r>
            <a:r>
              <a:rPr lang="en-US" altLang="zh-CN"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。由此推知，机器人埃丽卡可能掌握了目前数据提供的笑的特征。故选D项。</a:t>
            </a:r>
            <a:endParaRPr lang="en-US" altLang="zh-CN" spc="-50" dirty="0"/>
          </a:p>
        </p:txBody>
      </p:sp>
      <p:sp>
        <p:nvSpPr>
          <p:cNvPr id="6" name="QC_5_BD.20_1#6750abbc6?vop=1&amp;pid=92f4192bf&amp;color=0,0,0&amp;vtp=1&amp;bbb=1"/>
          <p:cNvSpPr/>
          <p:nvPr/>
        </p:nvSpPr>
        <p:spPr>
          <a:xfrm>
            <a:off x="832104" y="3969448"/>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“obstructor”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7" name="QC_5_AN.21_1#6750abbc6.bracket?vop=1&amp;pid=92f4192bf&amp;color=0,0,0&amp;vpa=6&amp;vtp=1"/>
          <p:cNvSpPr/>
          <p:nvPr/>
        </p:nvSpPr>
        <p:spPr>
          <a:xfrm>
            <a:off x="7848060" y="3965638"/>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8" name="QC_5_BD.20_2#6750abbc6.choices?vop=1&amp;pid=92f4192bf&amp;color=0,0,0&amp;vtp=1&amp;bbb=1"/>
          <p:cNvSpPr/>
          <p:nvPr/>
        </p:nvSpPr>
        <p:spPr>
          <a:xfrm>
            <a:off x="832104" y="4384738"/>
            <a:ext cx="10533888" cy="360680"/>
          </a:xfrm>
          <a:prstGeom prst="rect">
            <a:avLst/>
          </a:prstGeom>
          <a:noFill/>
        </p:spPr>
        <p:txBody>
          <a:bodyPr wrap="none" lIns="0" tIns="0" rIns="0" bIns="0" rtlCol="0" anchor="t"/>
          <a:lstStyle/>
          <a:p>
            <a:pPr>
              <a:lnSpc>
                <a:spcPts val="3200"/>
              </a:lnSpc>
              <a:tabLst>
                <a:tab pos="2744470" algn="l"/>
                <a:tab pos="5527040" algn="l"/>
                <a:tab pos="808101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Mistake.</a:t>
            </a:r>
            <a:endParaRPr lang="en-US" altLang="zh-CN" sz="1800" dirty="0"/>
          </a:p>
        </p:txBody>
      </p:sp>
      <p:sp>
        <p:nvSpPr>
          <p:cNvPr id="9" name="QC_5_AS.22_1#6750abbc6?vop=1&amp;pid=92f4192bf&amp;color=0,0,0&amp;vtp=1&amp;bbb=1&amp;hb=1"/>
          <p:cNvSpPr/>
          <p:nvPr/>
        </p:nvSpPr>
        <p:spPr>
          <a:xfrm>
            <a:off x="832104" y="480504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词义猜测题。根据第三段中的“Our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biggest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obstructor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，确定分享笑声的实际案</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例不是一件容易的事情</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，这是研究人员工作中最大的困难，由此推测画线单词表示“障碍，困难</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”，与</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difficulty</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意义相近。故选B项。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 calcmode="lin" valueType="num">
                                      <p:cBhvr additive="base">
                                        <p:cTn id="3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7">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 calcmode="lin" valueType="num">
                                      <p:cBhvr additive="base">
                                        <p:cTn id="3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9">
                                            <p:bg/>
                                          </p:spTgt>
                                        </p:tgtEl>
                                        <p:attrNameLst>
                                          <p:attrName>style.visibility</p:attrName>
                                        </p:attrNameLst>
                                      </p:cBhvr>
                                      <p:to>
                                        <p:strVal val="visible"/>
                                      </p:to>
                                    </p:set>
                                    <p:anim calcmode="lin" valueType="num">
                                      <p:cBhvr additive="base">
                                        <p:cTn id="41" dur="500" fill="hold"/>
                                        <p:tgtEl>
                                          <p:spTgt spid="9">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9">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 calcmode="lin" valueType="num">
                                      <p:cBhvr additive="base">
                                        <p:cTn id="4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9">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9">
                                            <p:txEl>
                                              <p:pRg st="1" end="1"/>
                                            </p:txEl>
                                          </p:spTgt>
                                        </p:tgtEl>
                                        <p:attrNameLst>
                                          <p:attrName>style.visibility</p:attrName>
                                        </p:attrNameLst>
                                      </p:cBhvr>
                                      <p:to>
                                        <p:strVal val="visible"/>
                                      </p:to>
                                    </p:set>
                                    <p:anim calcmode="lin" valueType="num">
                                      <p:cBhvr additive="base">
                                        <p:cTn id="49"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9">
                                            <p:txEl>
                                              <p:pRg st="1" end="1"/>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9">
                                            <p:txEl>
                                              <p:pRg st="2" end="2"/>
                                            </p:txEl>
                                          </p:spTgt>
                                        </p:tgtEl>
                                        <p:attrNameLst>
                                          <p:attrName>style.visibility</p:attrName>
                                        </p:attrNameLst>
                                      </p:cBhvr>
                                      <p:to>
                                        <p:strVal val="visible"/>
                                      </p:to>
                                    </p:set>
                                    <p:anim calcmode="lin" valueType="num">
                                      <p:cBhvr additive="base">
                                        <p:cTn id="53"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3_1#9e930925f?vop=1&amp;pid=92f4192bf&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5_AN.24_1#9e930925f.bracket?vop=1&amp;pid=92f4192bf&amp;color=0,0,0&amp;vpa=7&amp;vtp=1"/>
          <p:cNvSpPr/>
          <p:nvPr/>
        </p:nvSpPr>
        <p:spPr>
          <a:xfrm>
            <a:off x="69971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5_BD.23_2#9e930925f.choices?vop=1&amp;pid=92f4192bf&amp;color=0,0,0&amp;vtp=1&amp;bbb=1"/>
          <p:cNvSpPr/>
          <p:nvPr/>
        </p:nvSpPr>
        <p:spPr>
          <a:xfrm>
            <a:off x="832104" y="1490980"/>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Corner</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Masters</a:t>
            </a:r>
            <a:endParaRPr lang="en-US" altLang="zh-CN" sz="1800" dirty="0"/>
          </a:p>
        </p:txBody>
      </p:sp>
      <p:sp>
        <p:nvSpPr>
          <p:cNvPr id="5" name="QC_5_AS.25_1#9e930925f?vop=1&amp;pid=92f4192bf&amp;color=0,0,0&amp;vtp=1&amp;bbb=1&amp;hb=1"/>
          <p:cNvSpPr/>
          <p:nvPr/>
        </p:nvSpPr>
        <p:spPr>
          <a:xfrm>
            <a:off x="832104" y="3141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主旨大意题。根据第一段中的“Laughter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laugh.Scientists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recreate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contexts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.”以及文章内容可知，本文主要介绍了科学家正在研究一款可以笑的机器人。由此可知，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C项</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会笑的机器人即将问世）适合作本文的标题。故选C项。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eaf73e9b2?pid=4046c7dc7&amp;color=0,160,175&amp;vtp=1&amp;bt=1&amp;bbb=1"/>
          <p:cNvSpPr/>
          <p:nvPr/>
        </p:nvSpPr>
        <p:spPr>
          <a:xfrm>
            <a:off x="832104" y="101117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七选五</a:t>
            </a:r>
            <a:endParaRPr lang="en-US" altLang="zh-CN" sz="2200" dirty="0"/>
          </a:p>
        </p:txBody>
      </p:sp>
      <p:sp>
        <p:nvSpPr>
          <p:cNvPr id="3" name="QM_4_BD.26_1#5b5d0813d?vop=1&amp;pid=eaf73e9b2&amp;color=0,0,0&amp;vtp=1&amp;bbb=1&amp;hb=1"/>
          <p:cNvSpPr/>
          <p:nvPr/>
        </p:nvSpPr>
        <p:spPr>
          <a:xfrm>
            <a:off x="832104" y="1155700"/>
            <a:ext cx="10533888" cy="45466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主题：费曼学习法 | 词数：约226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广东惠州一中</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期中</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Feynman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Technique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（费曼学习法）</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anything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faster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passively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Otherwise,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jumping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sixth-grader.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Feynman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Technique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Identify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explanation.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review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explanation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dirty="0"/>
          </a:p>
        </p:txBody>
      </p:sp>
      <p:sp>
        <p:nvSpPr>
          <p:cNvPr id="4" name="QM_4_AN.27_1#5b5d0813d.blank?vop=1&amp;pid=eaf73e9b2&amp;color=0,0,0&amp;vpa=8&amp;vtp=1"/>
          <p:cNvSpPr/>
          <p:nvPr/>
        </p:nvSpPr>
        <p:spPr>
          <a:xfrm>
            <a:off x="5333460" y="3233420"/>
            <a:ext cx="306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t>
            </a:r>
            <a:endParaRPr lang="en-US" altLang="zh-CN" dirty="0"/>
          </a:p>
        </p:txBody>
      </p:sp>
      <p:sp>
        <p:nvSpPr>
          <p:cNvPr id="5" name="QM_4_AN.28_1#5b5d0813d.blank?vop=1&amp;pid=eaf73e9b2&amp;color=0,0,0&amp;vpa=9&amp;vtp=1"/>
          <p:cNvSpPr/>
          <p:nvPr/>
        </p:nvSpPr>
        <p:spPr>
          <a:xfrm>
            <a:off x="6209824" y="4071620"/>
            <a:ext cx="2936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t>
            </a:r>
            <a:endParaRPr lang="en-US" altLang="zh-CN" dirty="0"/>
          </a:p>
        </p:txBody>
      </p:sp>
      <p:sp>
        <p:nvSpPr>
          <p:cNvPr id="6" name="QM_4_AN.29_1#5b5d0813d.blank?vop=1&amp;pid=eaf73e9b2&amp;color=0,0,0&amp;vpa=10&amp;vtp=1"/>
          <p:cNvSpPr/>
          <p:nvPr/>
        </p:nvSpPr>
        <p:spPr>
          <a:xfrm>
            <a:off x="5508022" y="5328920"/>
            <a:ext cx="331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30_1#5b5d0813d?vop=1&amp;pid=eaf73e9b2&amp;color=0,0,0&amp;mp=1&amp;vtp=1&amp;bt=1&amp;bbb=1&amp;hb=1"/>
          <p:cNvSpPr/>
          <p:nvPr/>
        </p:nvSpPr>
        <p:spPr>
          <a:xfrm>
            <a:off x="832104" y="1080000"/>
            <a:ext cx="10533888" cy="1901825"/>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optimise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（优化）</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explanation.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Repeat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mastery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satisfied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explanation.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mastery.</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dirty="0"/>
          </a:p>
        </p:txBody>
      </p:sp>
      <p:sp>
        <p:nvSpPr>
          <p:cNvPr id="3" name="QM_4_AN.31_1#5b5d0813d.blank?vop=1&amp;pid=eaf73e9b2&amp;color=0,0,0&amp;mp=1&amp;vpa=11&amp;vtp=1"/>
          <p:cNvSpPr/>
          <p:nvPr/>
        </p:nvSpPr>
        <p:spPr>
          <a:xfrm>
            <a:off x="5104860" y="1447983"/>
            <a:ext cx="3317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M_4_AN.33_1#5b5d0813d.blank?vop=1&amp;pid=eaf73e9b2&amp;color=0,0,0&amp;mp=1&amp;vpa=12&amp;vtp=1"/>
          <p:cNvSpPr/>
          <p:nvPr/>
        </p:nvSpPr>
        <p:spPr>
          <a:xfrm>
            <a:off x="5412835" y="2235383"/>
            <a:ext cx="319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5" name="QM_4_BD.32_1#5b5d0813d?vop=1&amp;pid=eaf73e9b2&amp;color=0,0,0&amp;vtp=1&amp;bbb=1"/>
          <p:cNvSpPr/>
          <p:nvPr/>
        </p:nvSpPr>
        <p:spPr>
          <a:xfrm>
            <a:off x="832104" y="2994970"/>
            <a:ext cx="10533888" cy="2689225"/>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 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explanation</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explanation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interest-based</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Feynman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Technique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repeat</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explanations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Explaining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sixth-grade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endParaRPr lang="en-US" altLang="zh-CN" sz="1800" dirty="0"/>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explanation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1800" dirty="0"/>
          </a:p>
        </p:txBody>
      </p:sp>
      <p:sp>
        <p:nvSpPr>
          <p:cNvPr id="6" name="QM_4_EX.34_1#5b5d0813d?vop=1&amp;pid=eaf73e9b2&amp;color=0,0,0&amp;vtp=1&amp;bbb=1"/>
          <p:cNvSpPr/>
          <p:nvPr/>
        </p:nvSpPr>
        <p:spPr>
          <a:xfrm>
            <a:off x="832104" y="5696831"/>
            <a:ext cx="10533888" cy="341630"/>
          </a:xfrm>
          <a:prstGeom prst="rect">
            <a:avLst/>
          </a:prstGeom>
          <a:noFill/>
        </p:spPr>
        <p:txBody>
          <a:bodyPr wrap="none" lIns="0" tIns="0" rIns="0" bIns="0" rtlCol="0" anchor="t"/>
          <a:lstStyle/>
          <a:p>
            <a:pPr algn="l">
              <a:lnSpc>
                <a:spcPts val="30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文章主要介绍的是费曼学习法中帮助人们更好地学习的五个步骤</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 calcmode="lin" valueType="num">
                                      <p:cBhvr additive="base">
                                        <p:cTn id="2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35_1#a4923c7db?vop=1&amp;pid=5b5d0813d&amp;color=0,0,0&amp;vtp=1&amp;bt=1&amp;bbb=1"/>
          <p:cNvSpPr/>
          <p:nvPr/>
        </p:nvSpPr>
        <p:spPr>
          <a:xfrm>
            <a:off x="832104" y="1078992"/>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5_AN.36_1#a4923c7db.blank?vop=1&amp;pid=5b5d0813d&amp;color=0,0,0&amp;vpa=13&amp;vtp=1"/>
          <p:cNvSpPr/>
          <p:nvPr/>
        </p:nvSpPr>
        <p:spPr>
          <a:xfrm>
            <a:off x="1053560" y="1034478"/>
            <a:ext cx="3063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t>
            </a:r>
            <a:endParaRPr lang="en-US" altLang="zh-CN" dirty="0"/>
          </a:p>
        </p:txBody>
      </p:sp>
      <p:sp>
        <p:nvSpPr>
          <p:cNvPr id="4" name="QB_5_AS.37_1#a4923c7db?vop=1&amp;pid=5b5d0813d&amp;color=0,0,0&amp;vtp=1&amp;bbb=1&amp;hb=1"/>
          <p:cNvSpPr/>
          <p:nvPr/>
        </p:nvSpPr>
        <p:spPr>
          <a:xfrm>
            <a:off x="832104" y="1470151"/>
            <a:ext cx="10533888" cy="15161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根据空前的“Find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learn.”可知，本段建议找出想学的主题</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；根据空后的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Otherwise,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jumping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.”可知，设空处应强调找出主题的重要性。E项（对你要学习的主题做到心里有数是很重要的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语境</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，其中的topics为原词复现。故选E项。</a:t>
            </a:r>
            <a:endParaRPr lang="en-US" altLang="zh-CN" dirty="0"/>
          </a:p>
        </p:txBody>
      </p:sp>
      <p:sp>
        <p:nvSpPr>
          <p:cNvPr id="5" name="QB_5_BD.38_1#a3a3cb03b?vop=1&amp;pid=5b5d0813d&amp;color=0,0,0&amp;vtp=1&amp;bbb=1"/>
          <p:cNvSpPr/>
          <p:nvPr/>
        </p:nvSpPr>
        <p:spPr>
          <a:xfrm>
            <a:off x="832104" y="3029394"/>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6" name="QB_5_AN.39_1#a3a3cb03b.blank?vop=1&amp;pid=5b5d0813d&amp;color=0,0,0&amp;vpa=14&amp;vtp=1"/>
          <p:cNvSpPr/>
          <p:nvPr/>
        </p:nvSpPr>
        <p:spPr>
          <a:xfrm>
            <a:off x="1066260" y="2984880"/>
            <a:ext cx="2936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t>
            </a:r>
            <a:endParaRPr lang="en-US" altLang="zh-CN" dirty="0"/>
          </a:p>
        </p:txBody>
      </p:sp>
      <p:sp>
        <p:nvSpPr>
          <p:cNvPr id="7" name="QB_5_AS.40_1#a3a3cb03b?vop=1&amp;pid=5b5d0813d&amp;color=0,0,0&amp;vtp=1&amp;bbb=1&amp;hb=1"/>
          <p:cNvSpPr/>
          <p:nvPr/>
        </p:nvSpPr>
        <p:spPr>
          <a:xfrm>
            <a:off x="832104" y="3416172"/>
            <a:ext cx="10533888" cy="11224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根据空前的“Explain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sixth-grader.”可知，F项（把这个主题解释得足够简单</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便一个六年级的学生也能理解</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）承接上文，符合语境，且其中的simply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enough与下文中的simplest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相呼应。</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F项。</a:t>
            </a:r>
            <a:endParaRPr lang="en-US" altLang="zh-CN" dirty="0"/>
          </a:p>
        </p:txBody>
      </p:sp>
      <p:sp>
        <p:nvSpPr>
          <p:cNvPr id="8" name="QB_5_BD.41_1#8947e1f92?vop=1&amp;pid=5b5d0813d&amp;color=0,0,0&amp;vtp=1&amp;bbb=1"/>
          <p:cNvSpPr/>
          <p:nvPr/>
        </p:nvSpPr>
        <p:spPr>
          <a:xfrm>
            <a:off x="832104" y="4590224"/>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9" name="QB_5_AN.42_1#8947e1f92.blank?vop=1&amp;pid=5b5d0813d&amp;color=0,0,0&amp;vpa=15&amp;vtp=1"/>
          <p:cNvSpPr/>
          <p:nvPr/>
        </p:nvSpPr>
        <p:spPr>
          <a:xfrm>
            <a:off x="1040860" y="4545710"/>
            <a:ext cx="3317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t>
            </a:r>
            <a:endParaRPr lang="en-US" altLang="zh-CN" dirty="0"/>
          </a:p>
        </p:txBody>
      </p:sp>
      <p:sp>
        <p:nvSpPr>
          <p:cNvPr id="10" name="QB_5_AS.43_1#8947e1f92?vop=1&amp;pid=5b5d0813d&amp;color=0,0,0&amp;vtp=1&amp;bbb=1&amp;hb=1"/>
          <p:cNvSpPr/>
          <p:nvPr/>
        </p:nvSpPr>
        <p:spPr>
          <a:xfrm>
            <a:off x="832104" y="4977002"/>
            <a:ext cx="10533888" cy="11224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根据空前的“You'll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review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explanation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.”和空后的内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容可知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，下面介绍了如何批判性回顾这个解释，G项（要做到这一点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，请批判性地看看你的解释并对其中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的要点提出质疑</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）符合语境，其中的critical与上文的critically相呼应。故选G项。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 calcmode="lin" valueType="num">
                                      <p:cBhvr additive="base">
                                        <p:cTn id="3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6">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bg/>
                                          </p:spTgt>
                                        </p:tgtEl>
                                        <p:attrNameLst>
                                          <p:attrName>style.visibility</p:attrName>
                                        </p:attrNameLst>
                                      </p:cBhvr>
                                      <p:to>
                                        <p:strVal val="visible"/>
                                      </p:to>
                                    </p:set>
                                    <p:anim calcmode="lin" valueType="num">
                                      <p:cBhvr additive="base">
                                        <p:cTn id="4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7">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0" end="0"/>
                                            </p:txEl>
                                          </p:spTgt>
                                        </p:tgtEl>
                                        <p:attrNameLst>
                                          <p:attrName>style.visibility</p:attrName>
                                        </p:attrNameLst>
                                      </p:cBhvr>
                                      <p:to>
                                        <p:strVal val="visible"/>
                                      </p:to>
                                    </p:set>
                                    <p:anim calcmode="lin" valueType="num">
                                      <p:cBhvr additive="base">
                                        <p:cTn id="5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1" end="1"/>
                                            </p:txEl>
                                          </p:spTgt>
                                        </p:tgtEl>
                                        <p:attrNameLst>
                                          <p:attrName>style.visibility</p:attrName>
                                        </p:attrNameLst>
                                      </p:cBhvr>
                                      <p:to>
                                        <p:strVal val="visible"/>
                                      </p:to>
                                    </p:set>
                                    <p:anim calcmode="lin" valueType="num">
                                      <p:cBhvr additive="base">
                                        <p:cTn id="5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2" end="2"/>
                                            </p:txEl>
                                          </p:spTgt>
                                        </p:tgtEl>
                                        <p:attrNameLst>
                                          <p:attrName>style.visibility</p:attrName>
                                        </p:attrNameLst>
                                      </p:cBhvr>
                                      <p:to>
                                        <p:strVal val="visible"/>
                                      </p:to>
                                    </p:set>
                                    <p:anim calcmode="lin" valueType="num">
                                      <p:cBhvr additive="base">
                                        <p:cTn id="6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9">
                                            <p:bg/>
                                          </p:spTgt>
                                        </p:tgtEl>
                                        <p:attrNameLst>
                                          <p:attrName>style.visibility</p:attrName>
                                        </p:attrNameLst>
                                      </p:cBhvr>
                                      <p:to>
                                        <p:strVal val="visible"/>
                                      </p:to>
                                    </p:set>
                                    <p:anim calcmode="lin" valueType="num">
                                      <p:cBhvr additive="base">
                                        <p:cTn id="6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9">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9">
                                            <p:txEl>
                                              <p:pRg st="0" end="0"/>
                                            </p:txEl>
                                          </p:spTgt>
                                        </p:tgtEl>
                                        <p:attrNameLst>
                                          <p:attrName>style.visibility</p:attrName>
                                        </p:attrNameLst>
                                      </p:cBhvr>
                                      <p:to>
                                        <p:strVal val="visible"/>
                                      </p:to>
                                    </p:set>
                                    <p:anim calcmode="lin" valueType="num">
                                      <p:cBhvr additive="base">
                                        <p:cTn id="7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10">
                                            <p:bg/>
                                          </p:spTgt>
                                        </p:tgtEl>
                                        <p:attrNameLst>
                                          <p:attrName>style.visibility</p:attrName>
                                        </p:attrNameLst>
                                      </p:cBhvr>
                                      <p:to>
                                        <p:strVal val="visible"/>
                                      </p:to>
                                    </p:set>
                                    <p:anim calcmode="lin" valueType="num">
                                      <p:cBhvr additive="base">
                                        <p:cTn id="7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bg/>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0" end="0"/>
                                            </p:txEl>
                                          </p:spTgt>
                                        </p:tgtEl>
                                        <p:attrNameLst>
                                          <p:attrName>style.visibility</p:attrName>
                                        </p:attrNameLst>
                                      </p:cBhvr>
                                      <p:to>
                                        <p:strVal val="visible"/>
                                      </p:to>
                                    </p:set>
                                    <p:anim calcmode="lin" valueType="num">
                                      <p:cBhvr additive="base">
                                        <p:cTn id="8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1" end="1"/>
                                            </p:txEl>
                                          </p:spTgt>
                                        </p:tgtEl>
                                        <p:attrNameLst>
                                          <p:attrName>style.visibility</p:attrName>
                                        </p:attrNameLst>
                                      </p:cBhvr>
                                      <p:to>
                                        <p:strVal val="visible"/>
                                      </p:to>
                                    </p:set>
                                    <p:anim calcmode="lin" valueType="num">
                                      <p:cBhvr additive="base">
                                        <p:cTn id="85"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0">
                                            <p:txEl>
                                              <p:pRg st="2" end="2"/>
                                            </p:txEl>
                                          </p:spTgt>
                                        </p:tgtEl>
                                        <p:attrNameLst>
                                          <p:attrName>style.visibility</p:attrName>
                                        </p:attrNameLst>
                                      </p:cBhvr>
                                      <p:to>
                                        <p:strVal val="visible"/>
                                      </p:to>
                                    </p:set>
                                    <p:anim calcmode="lin" valueType="num">
                                      <p:cBhvr additive="base">
                                        <p:cTn id="89"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4_1#67a368f13?vop=1&amp;pid=5b5d0813d&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5_AN.45_1#67a368f13.blank?vop=1&amp;pid=5b5d0813d&amp;color=0,0,0&amp;vpa=16&amp;vtp=1"/>
          <p:cNvSpPr/>
          <p:nvPr/>
        </p:nvSpPr>
        <p:spPr>
          <a:xfrm>
            <a:off x="1040860" y="1037082"/>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B_5_AS.46_1#67a368f13?vop=1&amp;pid=5b5d0813d&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根据空前的“Improve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optimise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explanation.Think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before.”可知，其中出现了和A项中improve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explanation相呼应的内容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给出了如何改进优化的方法</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，故A项（用那些来改进你的解释）承接上文，符合语境。故选A项。</a:t>
            </a:r>
            <a:endParaRPr lang="en-US" altLang="zh-CN" dirty="0"/>
          </a:p>
        </p:txBody>
      </p:sp>
      <p:sp>
        <p:nvSpPr>
          <p:cNvPr id="5" name="QB_5_BD.47_1#1756bcbf6?vop=1&amp;pid=5b5d0813d&amp;color=0,0,0&amp;vtp=1&amp;bbb=1"/>
          <p:cNvSpPr/>
          <p:nvPr/>
        </p:nvSpPr>
        <p:spPr>
          <a:xfrm>
            <a:off x="832104" y="273056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6" name="QB_5_AN.48_1#1756bcbf6.blank?vop=1&amp;pid=5b5d0813d&amp;color=0,0,0&amp;vpa=17&amp;vtp=1"/>
          <p:cNvSpPr/>
          <p:nvPr/>
        </p:nvSpPr>
        <p:spPr>
          <a:xfrm>
            <a:off x="1053560" y="2688653"/>
            <a:ext cx="319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7" name="QB_5_AS.49_1#1756bcbf6?vop=1&amp;pid=5b5d0813d&amp;color=0,0,0&amp;vtp=1&amp;bbb=1&amp;hb=1"/>
          <p:cNvSpPr/>
          <p:nvPr/>
        </p:nvSpPr>
        <p:spPr>
          <a:xfrm>
            <a:off x="832104" y="315087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根据空前的“Repeat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topic.”以及空后的that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enough可知，设空处应与为什么要重复有关，故C项（费曼学习法在重复时效果最好</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境</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fc142ccc1?pid=4046c7dc7&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完形填空</a:t>
            </a:r>
            <a:endParaRPr lang="en-US" altLang="zh-CN" sz="2200" dirty="0"/>
          </a:p>
        </p:txBody>
      </p:sp>
      <p:sp>
        <p:nvSpPr>
          <p:cNvPr id="3" name="QM_4_BD.50_1#ea7b847ad?vop=1&amp;pid=fc142ccc1&amp;color=0,0,0&amp;vtp=1&amp;bbb=1&amp;hb=1"/>
          <p:cNvSpPr/>
          <p:nvPr/>
        </p:nvSpPr>
        <p:spPr>
          <a:xfrm>
            <a:off x="832104" y="1422400"/>
            <a:ext cx="10533888" cy="453771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体裁：记叙文 | 主题：一本日记 | 词数：约320 | 难度：较难 | 建议用时：14</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福建省厦门双十中学</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月考</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Joyce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Chancellor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purchased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diarist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address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Mattie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Leola.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chronicled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（按事件顺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序记载</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five-year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period,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1931,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endParaRPr lang="en-US" altLang="zh-CN" sz="1800" dirty="0"/>
          </a:p>
          <a:p>
            <a:pPr>
              <a:lnSpc>
                <a:spcPts val="33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Chancellor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documents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websites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Chancellor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Mattie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enslaved.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1930s,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Mattie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African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principal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Detroit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District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endPar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political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colour</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Mattie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defied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odds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（出人意料）,”</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Chancellor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dirty="0"/>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50_2#ea7b847ad?vop=1&amp;pid=fc142ccc1&amp;color=0,0,0&amp;mp=1&amp;vtp=1&amp;bt=1&amp;bbb=1&amp;hb=1"/>
          <p:cNvSpPr/>
          <p:nvPr/>
        </p:nvSpPr>
        <p:spPr>
          <a:xfrm>
            <a:off x="832104" y="1078992"/>
            <a:ext cx="10533888" cy="4276344"/>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descendants: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tonight!”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Census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（人口普查）</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Chancellor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Robert.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Searches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website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address—in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Arizona.</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Robert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private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message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Chancellor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agreed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Robert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proposed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Chancellor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recalls. “He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Mattie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kept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married.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Looking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endParaRPr lang="en-US" altLang="zh-CN" sz="1800" dirty="0"/>
          </a:p>
          <a:p>
            <a:pPr>
              <a:lnSpc>
                <a:spcPts val="3100"/>
              </a:lnSpc>
            </a:pP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Chancellor. “It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Mattie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forgotten</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dirty="0"/>
          </a:p>
        </p:txBody>
      </p:sp>
      <p:sp>
        <p:nvSpPr>
          <p:cNvPr id="3" name="QM_4_EX.51_1#ea7b847ad?vop=1&amp;pid=fc142ccc1&amp;color=0,0,0&amp;vtp=1&amp;bbb=1&amp;hb=1"/>
          <p:cNvSpPr/>
          <p:nvPr/>
        </p:nvSpPr>
        <p:spPr>
          <a:xfrm>
            <a:off x="832104" y="5365051"/>
            <a:ext cx="10533888" cy="735330"/>
          </a:xfrm>
          <a:prstGeom prst="rect">
            <a:avLst/>
          </a:prstGeom>
          <a:noFill/>
        </p:spPr>
        <p:txBody>
          <a:bodyPr wrap="none" lIns="0" tIns="0" rIns="0" bIns="0" rtlCol="0" anchor="t"/>
          <a:lstStyle/>
          <a:p>
            <a:pPr algn="l">
              <a:lnSpc>
                <a:spcPts val="31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本文是一篇记叙文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文章讲述了乔伊丝</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钱塞勒在拍卖会上买到一本古老的日记之后</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通过各种</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0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渠道最终找到了日记作者的儿子</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并将日记送还给他的故事</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2_1#6d4daaee3.choices?vop=1&amp;pid=ea7b847ad&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assigned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shocked</a:t>
            </a:r>
            <a:endParaRPr lang="en-US" altLang="zh-CN" sz="1800" dirty="0"/>
          </a:p>
        </p:txBody>
      </p:sp>
      <p:sp>
        <p:nvSpPr>
          <p:cNvPr id="3" name="QC_5_AN.53_1#6d4daaee3.bracket?vop=1&amp;pid=ea7b847ad&amp;color=0,0,0&amp;vpa=18&amp;vtp=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5_AS.54_1#6d4daaee3?vop=1&amp;pid=ea7b847ad&amp;color=0,0,0&amp;vtp=1&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句意为：她被吸引去研究日记作者，想知道这本日记对他或她的家人会有多重要。根据wondering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be可知，钱塞勒想知道关于日记的信息，</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所以应是被吸引去研究日记作者。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attracted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意为“被吸引的”；challenged意为“受到挑战的”；assigned意为“指定的；已分配的”；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shocked意为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震惊的”。故选A项。</a:t>
            </a:r>
            <a:endParaRPr lang="en-US" altLang="zh-CN" dirty="0"/>
          </a:p>
        </p:txBody>
      </p:sp>
      <p:sp>
        <p:nvSpPr>
          <p:cNvPr id="5" name="QC_5_BD.55_1#4d2741b67.choices?vop=1&amp;pid=ea7b847ad&amp;color=0,0,0&amp;vtp=1&amp;bbb=1"/>
          <p:cNvSpPr/>
          <p:nvPr/>
        </p:nvSpPr>
        <p:spPr>
          <a:xfrm>
            <a:off x="832104" y="3136963"/>
            <a:ext cx="10533888" cy="360680"/>
          </a:xfrm>
          <a:prstGeom prst="rect">
            <a:avLst/>
          </a:prstGeom>
          <a:noFill/>
        </p:spPr>
        <p:txBody>
          <a:bodyPr wrap="none" lIns="0" tIns="0" rIns="0" bIns="0" rtlCol="0" anchor="t"/>
          <a:lstStyle/>
          <a:p>
            <a:pPr>
              <a:lnSpc>
                <a:spcPts val="32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identity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ancestor</a:t>
            </a:r>
            <a:endParaRPr lang="en-US" altLang="zh-CN" sz="1800" dirty="0"/>
          </a:p>
        </p:txBody>
      </p:sp>
      <p:sp>
        <p:nvSpPr>
          <p:cNvPr id="6" name="QC_5_AN.56_1#4d2741b67.bracket?vop=1&amp;pid=ea7b847ad&amp;color=0,0,0&amp;vpa=19&amp;vtp=1"/>
          <p:cNvSpPr/>
          <p:nvPr/>
        </p:nvSpPr>
        <p:spPr>
          <a:xfrm>
            <a:off x="1244060" y="313315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7" name="QC_5_AS.57_1#4d2741b67?vop=1&amp;pid=ea7b847ad&amp;color=0,0,0&amp;vtp=1&amp;bbb=1&amp;hb=1"/>
          <p:cNvSpPr/>
          <p:nvPr/>
        </p:nvSpPr>
        <p:spPr>
          <a:xfrm>
            <a:off x="832104" y="355727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句意见上一题解析。根据倒数第二段中的“‘I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Robert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proposed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Chancellor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recalls.”可知，钱塞勒将日记还给了日记作者的儿子</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，所以她认为这</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本日记对日记作者的家人很重要</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。identity意为“身份”；origin意为“起源”；family意为“家人”；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ancestor意为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祖先”。故选C项。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 calcmode="lin" valueType="num">
                                      <p:cBhvr additive="base">
                                        <p:cTn id="3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6">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bg/>
                                          </p:spTgt>
                                        </p:tgtEl>
                                        <p:attrNameLst>
                                          <p:attrName>style.visibility</p:attrName>
                                        </p:attrNameLst>
                                      </p:cBhvr>
                                      <p:to>
                                        <p:strVal val="visible"/>
                                      </p:to>
                                    </p:set>
                                    <p:anim calcmode="lin" valueType="num">
                                      <p:cBhvr additive="base">
                                        <p:cTn id="4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7">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0" end="0"/>
                                            </p:txEl>
                                          </p:spTgt>
                                        </p:tgtEl>
                                        <p:attrNameLst>
                                          <p:attrName>style.visibility</p:attrName>
                                        </p:attrNameLst>
                                      </p:cBhvr>
                                      <p:to>
                                        <p:strVal val="visible"/>
                                      </p:to>
                                    </p:set>
                                    <p:anim calcmode="lin" valueType="num">
                                      <p:cBhvr additive="base">
                                        <p:cTn id="5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1" end="1"/>
                                            </p:txEl>
                                          </p:spTgt>
                                        </p:tgtEl>
                                        <p:attrNameLst>
                                          <p:attrName>style.visibility</p:attrName>
                                        </p:attrNameLst>
                                      </p:cBhvr>
                                      <p:to>
                                        <p:strVal val="visible"/>
                                      </p:to>
                                    </p:set>
                                    <p:anim calcmode="lin" valueType="num">
                                      <p:cBhvr additive="base">
                                        <p:cTn id="5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2" end="2"/>
                                            </p:txEl>
                                          </p:spTgt>
                                        </p:tgtEl>
                                        <p:attrNameLst>
                                          <p:attrName>style.visibility</p:attrName>
                                        </p:attrNameLst>
                                      </p:cBhvr>
                                      <p:to>
                                        <p:strVal val="visible"/>
                                      </p:to>
                                    </p:set>
                                    <p:anim calcmode="lin" valueType="num">
                                      <p:cBhvr additive="base">
                                        <p:cTn id="6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2" end="2"/>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7">
                                            <p:txEl>
                                              <p:pRg st="3" end="3"/>
                                            </p:txEl>
                                          </p:spTgt>
                                        </p:tgtEl>
                                        <p:attrNameLst>
                                          <p:attrName>style.visibility</p:attrName>
                                        </p:attrNameLst>
                                      </p:cBhvr>
                                      <p:to>
                                        <p:strVal val="visible"/>
                                      </p:to>
                                    </p:set>
                                    <p:anim calcmode="lin" valueType="num">
                                      <p:cBhvr additive="base">
                                        <p:cTn id="6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8_1#4d3d4e24b.choices?vop=1&amp;pid=ea7b847ad&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admission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application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employment</a:t>
            </a:r>
            <a:endParaRPr lang="en-US" altLang="zh-CN" sz="1800" dirty="0"/>
          </a:p>
        </p:txBody>
      </p:sp>
      <p:sp>
        <p:nvSpPr>
          <p:cNvPr id="3" name="QC_5_AN.59_1#4d3d4e24b.bracket?vop=1&amp;pid=ea7b847ad&amp;color=0,0,0&amp;vpa=20&amp;vtp=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5_AS.60_1#4d3d4e24b?vop=1&amp;pid=ea7b847ad&amp;color=0,0,0&amp;vtp=1&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句意为：这本日记按事件（发生）顺序记录了一个年轻职业女性在五年时间里的生活事件，包括她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1931年</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大学毕业</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、次年的第一份教学工作以及她的其他经历。根据including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1931以及</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year可推知，此处应该指的是大学毕业。graduation意为“毕业</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”；admission</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“承认；允许进入”；application意为“申请；应用”；employment意为“雇用”。故选A项。</a:t>
            </a:r>
            <a:endParaRPr lang="en-US" altLang="zh-CN" dirty="0"/>
          </a:p>
        </p:txBody>
      </p:sp>
      <p:sp>
        <p:nvSpPr>
          <p:cNvPr id="5" name="QC_5_BD.61_1#f8c6b2377.choices?vop=1&amp;pid=ea7b847ad&amp;color=0,0,0&amp;vtp=1&amp;bbb=1"/>
          <p:cNvSpPr/>
          <p:nvPr/>
        </p:nvSpPr>
        <p:spPr>
          <a:xfrm>
            <a:off x="832104" y="3136963"/>
            <a:ext cx="10533888" cy="360680"/>
          </a:xfrm>
          <a:prstGeom prst="rect">
            <a:avLst/>
          </a:prstGeom>
          <a:noFill/>
        </p:spPr>
        <p:txBody>
          <a:bodyPr wrap="none" lIns="0" tIns="0" rIns="0" bIns="0" rtlCol="0" anchor="t"/>
          <a:lstStyle/>
          <a:p>
            <a:pPr>
              <a:lnSpc>
                <a:spcPts val="32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Backgrounds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Clues</a:t>
            </a:r>
            <a:endParaRPr lang="en-US" altLang="zh-CN" sz="1800" dirty="0"/>
          </a:p>
        </p:txBody>
      </p:sp>
      <p:sp>
        <p:nvSpPr>
          <p:cNvPr id="6" name="QC_5_AN.62_1#f8c6b2377.bracket?vop=1&amp;pid=ea7b847ad&amp;color=0,0,0&amp;vpa=21&amp;vtp=1"/>
          <p:cNvSpPr/>
          <p:nvPr/>
        </p:nvSpPr>
        <p:spPr>
          <a:xfrm>
            <a:off x="1244060" y="313315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7" name="QC_5_AS.63_1#f8c6b2377?vop=1&amp;pid=ea7b847ad&amp;color=0,0,0&amp;vtp=1&amp;bbb=1&amp;hb=1"/>
          <p:cNvSpPr/>
          <p:nvPr/>
        </p:nvSpPr>
        <p:spPr>
          <a:xfrm>
            <a:off x="832104" y="355727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句意为：从日记的线索中，钱塞勒找到了网站上的文件，并且了解到玛蒂是由一对被奴役的夫妇所生</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据</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Chancellor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documents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websites及第四段中的provided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clue可知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，能引导钱塞勒</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找到网站上文件的应该是日记上的线索</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。picture意为“图片”；background意为“背景”；clue意为“线索</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 calcmode="lin" valueType="num">
                                      <p:cBhvr additive="base">
                                        <p:cTn id="3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6">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bg/>
                                          </p:spTgt>
                                        </p:tgtEl>
                                        <p:attrNameLst>
                                          <p:attrName>style.visibility</p:attrName>
                                        </p:attrNameLst>
                                      </p:cBhvr>
                                      <p:to>
                                        <p:strVal val="visible"/>
                                      </p:to>
                                    </p:set>
                                    <p:anim calcmode="lin" valueType="num">
                                      <p:cBhvr additive="base">
                                        <p:cTn id="4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7">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0" end="0"/>
                                            </p:txEl>
                                          </p:spTgt>
                                        </p:tgtEl>
                                        <p:attrNameLst>
                                          <p:attrName>style.visibility</p:attrName>
                                        </p:attrNameLst>
                                      </p:cBhvr>
                                      <p:to>
                                        <p:strVal val="visible"/>
                                      </p:to>
                                    </p:set>
                                    <p:anim calcmode="lin" valueType="num">
                                      <p:cBhvr additive="base">
                                        <p:cTn id="5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1" end="1"/>
                                            </p:txEl>
                                          </p:spTgt>
                                        </p:tgtEl>
                                        <p:attrNameLst>
                                          <p:attrName>style.visibility</p:attrName>
                                        </p:attrNameLst>
                                      </p:cBhvr>
                                      <p:to>
                                        <p:strVal val="visible"/>
                                      </p:to>
                                    </p:set>
                                    <p:anim calcmode="lin" valueType="num">
                                      <p:cBhvr additive="base">
                                        <p:cTn id="5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2" end="2"/>
                                            </p:txEl>
                                          </p:spTgt>
                                        </p:tgtEl>
                                        <p:attrNameLst>
                                          <p:attrName>style.visibility</p:attrName>
                                        </p:attrNameLst>
                                      </p:cBhvr>
                                      <p:to>
                                        <p:strVal val="visible"/>
                                      </p:to>
                                    </p:set>
                                    <p:anim calcmode="lin" valueType="num">
                                      <p:cBhvr additive="base">
                                        <p:cTn id="6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2" end="2"/>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7">
                                            <p:txEl>
                                              <p:pRg st="3" end="3"/>
                                            </p:txEl>
                                          </p:spTgt>
                                        </p:tgtEl>
                                        <p:attrNameLst>
                                          <p:attrName>style.visibility</p:attrName>
                                        </p:attrNameLst>
                                      </p:cBhvr>
                                      <p:to>
                                        <p:strVal val="visible"/>
                                      </p:to>
                                    </p:set>
                                    <p:anim calcmode="lin" valueType="num">
                                      <p:cBhvr additive="base">
                                        <p:cTn id="6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4046c7dc7.fixed?pid=ed6e4919c&amp;color=165,74,151&amp;vtp=1&amp;bbb=1"/>
          <p:cNvSpPr/>
          <p:nvPr/>
        </p:nvSpPr>
        <p:spPr>
          <a:xfrm>
            <a:off x="2386584" y="1408176"/>
            <a:ext cx="7223760" cy="932688"/>
          </a:xfrm>
          <a:prstGeom prst="rect">
            <a:avLst/>
          </a:prstGeom>
          <a:noFill/>
        </p:spPr>
        <p:txBody>
          <a:bodyPr wrap="none" lIns="0" tIns="0" rIns="0" bIns="0" rtlCol="0" anchor="ctr"/>
          <a:lstStyle/>
          <a:p>
            <a:pPr algn="ctr">
              <a:lnSpc>
                <a:spcPts val="6700"/>
              </a:lnSpc>
            </a:pP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Unit</a:t>
            </a:r>
            <a:r>
              <a:rPr lang="en-US" altLang="zh-CN" sz="5400" b="1" i="0" dirty="0">
                <a:solidFill>
                  <a:srgbClr val="A54A97"/>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5400" dirty="0"/>
          </a:p>
        </p:txBody>
      </p:sp>
      <p:sp>
        <p:nvSpPr>
          <p:cNvPr id="3" name="C_2_BD#4046c7dc7.fixed?pid=ed6e4919c&amp;color=255,255,255&amp;vtp=1&amp;bbb=1"/>
          <p:cNvSpPr/>
          <p:nvPr/>
        </p:nvSpPr>
        <p:spPr>
          <a:xfrm>
            <a:off x="2386584" y="2807208"/>
            <a:ext cx="7223760" cy="1435608"/>
          </a:xfrm>
          <a:prstGeom prst="rect">
            <a:avLst/>
          </a:prstGeom>
          <a:noFill/>
        </p:spPr>
        <p:txBody>
          <a:bodyPr wrap="none" lIns="0" tIns="0" rIns="0" bIns="0" rtlCol="0" anchor="ctr"/>
          <a:lstStyle/>
          <a:p>
            <a:pPr algn="ctr">
              <a:lnSpc>
                <a:spcPts val="5400"/>
              </a:lnSpc>
            </a:pPr>
            <a:r>
              <a:rPr lang="en-US" altLang="zh-CN" sz="44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单元上分</a:t>
            </a:r>
            <a:endParaRPr lang="en-US" altLang="zh-CN" sz="4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64_1#0c87af194.choices?vop=1&amp;pid=ea7b847ad&amp;color=0,0,0&amp;vtp=1&amp;bt=1&amp;bbb=1"/>
          <p:cNvSpPr/>
          <p:nvPr/>
        </p:nvSpPr>
        <p:spPr>
          <a:xfrm>
            <a:off x="832104" y="1078992"/>
            <a:ext cx="10533888" cy="322580"/>
          </a:xfrm>
          <a:prstGeom prst="rect">
            <a:avLst/>
          </a:prstGeom>
          <a:noFill/>
        </p:spPr>
        <p:txBody>
          <a:bodyPr wrap="none" lIns="0" tIns="0" rIns="0" bIns="0" rtlCol="0" anchor="t"/>
          <a:lstStyle/>
          <a:p>
            <a:pPr>
              <a:lnSpc>
                <a:spcPts val="28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mistakes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preparations</a:t>
            </a:r>
            <a:endParaRPr lang="en-US" altLang="zh-CN" sz="1800" dirty="0"/>
          </a:p>
        </p:txBody>
      </p:sp>
      <p:sp>
        <p:nvSpPr>
          <p:cNvPr id="3" name="QC_5_AN.65_1#0c87af194.bracket?vop=1&amp;pid=ea7b847ad&amp;color=0,0,0&amp;vpa=22&amp;vtp=1"/>
          <p:cNvSpPr/>
          <p:nvPr/>
        </p:nvSpPr>
        <p:spPr>
          <a:xfrm>
            <a:off x="1244060" y="1076134"/>
            <a:ext cx="3190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5_AS.66_1#0c87af194?vop=1&amp;pid=ea7b847ad&amp;color=0,0,0&amp;vtp=1&amp;bbb=1&amp;hb=1"/>
          <p:cNvSpPr/>
          <p:nvPr/>
        </p:nvSpPr>
        <p:spPr>
          <a:xfrm>
            <a:off x="832104" y="1440751"/>
            <a:ext cx="10533888" cy="14209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句意为：多年后，她创造了历史。根据下文“In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1930s,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Mattie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African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principal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Detroit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District.”可知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，日记的作者成为底特</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律学区首位非裔美籍女性校长</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，创造了历史。mistake意为“错误”；history意为“历史”；preparation意为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“准</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备工作</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”。故选B项。</a:t>
            </a:r>
            <a:endParaRPr lang="en-US" altLang="zh-CN" dirty="0"/>
          </a:p>
        </p:txBody>
      </p:sp>
      <p:sp>
        <p:nvSpPr>
          <p:cNvPr id="5" name="QC_5_BD.67_1#7f1748c08.choices?vop=1&amp;pid=ea7b847ad&amp;color=0,0,0&amp;vtp=1&amp;bbb=1"/>
          <p:cNvSpPr/>
          <p:nvPr/>
        </p:nvSpPr>
        <p:spPr>
          <a:xfrm>
            <a:off x="832104" y="2896615"/>
            <a:ext cx="10533888" cy="322580"/>
          </a:xfrm>
          <a:prstGeom prst="rect">
            <a:avLst/>
          </a:prstGeom>
          <a:noFill/>
        </p:spPr>
        <p:txBody>
          <a:bodyPr wrap="none" lIns="0" tIns="0" rIns="0" bIns="0" rtlCol="0" anchor="t"/>
          <a:lstStyle/>
          <a:p>
            <a:pPr>
              <a:lnSpc>
                <a:spcPts val="28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belief</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endParaRPr lang="en-US" altLang="zh-CN" sz="1800" dirty="0"/>
          </a:p>
        </p:txBody>
      </p:sp>
      <p:sp>
        <p:nvSpPr>
          <p:cNvPr id="6" name="QC_5_AN.68_1#7f1748c08.bracket?vop=1&amp;pid=ea7b847ad&amp;color=0,0,0&amp;vpa=23&amp;vtp=1"/>
          <p:cNvSpPr/>
          <p:nvPr/>
        </p:nvSpPr>
        <p:spPr>
          <a:xfrm>
            <a:off x="1244060" y="2893757"/>
            <a:ext cx="3190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7" name="QC_5_AS.69_1#7f1748c08?vop=1&amp;pid=ea7b847ad&amp;color=0,0,0&amp;vtp=1&amp;bbb=1&amp;hb=1"/>
          <p:cNvSpPr/>
          <p:nvPr/>
        </p:nvSpPr>
        <p:spPr>
          <a:xfrm>
            <a:off x="832104" y="3253993"/>
            <a:ext cx="10533888" cy="10526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句意为：钱塞勒说：“考虑到当时对有色人种的政治和总体气氛，玛蒂（的成就）出人意料</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Mattie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odds”可知，当时的政治环境对于有色人种并不友好。</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belief意为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信仰”；climate意为“环境气氛”；recognition意为“认可；识别”；support意为“支持”。故选B项。</a:t>
            </a:r>
            <a:endParaRPr lang="en-US" altLang="zh-CN" dirty="0"/>
          </a:p>
        </p:txBody>
      </p:sp>
      <p:sp>
        <p:nvSpPr>
          <p:cNvPr id="8" name="QC_5_BD.70_1#db91e0f7f.choices?vop=1&amp;pid=ea7b847ad&amp;color=0,0,0&amp;vtp=1&amp;bbb=1"/>
          <p:cNvSpPr/>
          <p:nvPr/>
        </p:nvSpPr>
        <p:spPr>
          <a:xfrm>
            <a:off x="832104" y="4354257"/>
            <a:ext cx="10533888" cy="322580"/>
          </a:xfrm>
          <a:prstGeom prst="rect">
            <a:avLst/>
          </a:prstGeom>
          <a:noFill/>
        </p:spPr>
        <p:txBody>
          <a:bodyPr wrap="none" lIns="0" tIns="0" rIns="0" bIns="0" rtlCol="0" anchor="t"/>
          <a:lstStyle/>
          <a:p>
            <a:pPr>
              <a:lnSpc>
                <a:spcPts val="28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lecture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context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edition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journal</a:t>
            </a:r>
            <a:endParaRPr lang="en-US" altLang="zh-CN" sz="1800" dirty="0"/>
          </a:p>
        </p:txBody>
      </p:sp>
      <p:sp>
        <p:nvSpPr>
          <p:cNvPr id="9" name="QC_5_AN.71_1#db91e0f7f.bracket?vop=1&amp;pid=ea7b847ad&amp;color=0,0,0&amp;vpa=24&amp;vtp=1"/>
          <p:cNvSpPr/>
          <p:nvPr/>
        </p:nvSpPr>
        <p:spPr>
          <a:xfrm>
            <a:off x="1244060" y="4351399"/>
            <a:ext cx="3317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10" name="QC_5_AS.72_1#db91e0f7f?vop=1&amp;pid=ea7b847ad&amp;color=0,0,0&amp;vtp=1&amp;bbb=1&amp;hb=1"/>
          <p:cNvSpPr/>
          <p:nvPr/>
        </p:nvSpPr>
        <p:spPr>
          <a:xfrm>
            <a:off x="832104" y="4711635"/>
            <a:ext cx="10533888" cy="14209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句意为：最终，日记提供了关于玛蒂可能的后代的一条重要线索:日记中有一处简短记载</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——“他今晚向我</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求婚了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descendants可知，此处表示与后代有关的线索，再根据</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read并结合选项可知，此处应是表示一篇与后代有关的日记。lecture意为“讲座”；context意为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境</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”；edition意为“版本”；.journal意为“日记”。故选D项。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 calcmode="lin" valueType="num">
                                      <p:cBhvr additive="base">
                                        <p:cTn id="3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6">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bg/>
                                          </p:spTgt>
                                        </p:tgtEl>
                                        <p:attrNameLst>
                                          <p:attrName>style.visibility</p:attrName>
                                        </p:attrNameLst>
                                      </p:cBhvr>
                                      <p:to>
                                        <p:strVal val="visible"/>
                                      </p:to>
                                    </p:set>
                                    <p:anim calcmode="lin" valueType="num">
                                      <p:cBhvr additive="base">
                                        <p:cTn id="4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7">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0" end="0"/>
                                            </p:txEl>
                                          </p:spTgt>
                                        </p:tgtEl>
                                        <p:attrNameLst>
                                          <p:attrName>style.visibility</p:attrName>
                                        </p:attrNameLst>
                                      </p:cBhvr>
                                      <p:to>
                                        <p:strVal val="visible"/>
                                      </p:to>
                                    </p:set>
                                    <p:anim calcmode="lin" valueType="num">
                                      <p:cBhvr additive="base">
                                        <p:cTn id="5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1" end="1"/>
                                            </p:txEl>
                                          </p:spTgt>
                                        </p:tgtEl>
                                        <p:attrNameLst>
                                          <p:attrName>style.visibility</p:attrName>
                                        </p:attrNameLst>
                                      </p:cBhvr>
                                      <p:to>
                                        <p:strVal val="visible"/>
                                      </p:to>
                                    </p:set>
                                    <p:anim calcmode="lin" valueType="num">
                                      <p:cBhvr additive="base">
                                        <p:cTn id="5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2" end="2"/>
                                            </p:txEl>
                                          </p:spTgt>
                                        </p:tgtEl>
                                        <p:attrNameLst>
                                          <p:attrName>style.visibility</p:attrName>
                                        </p:attrNameLst>
                                      </p:cBhvr>
                                      <p:to>
                                        <p:strVal val="visible"/>
                                      </p:to>
                                    </p:set>
                                    <p:anim calcmode="lin" valueType="num">
                                      <p:cBhvr additive="base">
                                        <p:cTn id="6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9">
                                            <p:bg/>
                                          </p:spTgt>
                                        </p:tgtEl>
                                        <p:attrNameLst>
                                          <p:attrName>style.visibility</p:attrName>
                                        </p:attrNameLst>
                                      </p:cBhvr>
                                      <p:to>
                                        <p:strVal val="visible"/>
                                      </p:to>
                                    </p:set>
                                    <p:anim calcmode="lin" valueType="num">
                                      <p:cBhvr additive="base">
                                        <p:cTn id="6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9">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9">
                                            <p:txEl>
                                              <p:pRg st="0" end="0"/>
                                            </p:txEl>
                                          </p:spTgt>
                                        </p:tgtEl>
                                        <p:attrNameLst>
                                          <p:attrName>style.visibility</p:attrName>
                                        </p:attrNameLst>
                                      </p:cBhvr>
                                      <p:to>
                                        <p:strVal val="visible"/>
                                      </p:to>
                                    </p:set>
                                    <p:anim calcmode="lin" valueType="num">
                                      <p:cBhvr additive="base">
                                        <p:cTn id="7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10">
                                            <p:bg/>
                                          </p:spTgt>
                                        </p:tgtEl>
                                        <p:attrNameLst>
                                          <p:attrName>style.visibility</p:attrName>
                                        </p:attrNameLst>
                                      </p:cBhvr>
                                      <p:to>
                                        <p:strVal val="visible"/>
                                      </p:to>
                                    </p:set>
                                    <p:anim calcmode="lin" valueType="num">
                                      <p:cBhvr additive="base">
                                        <p:cTn id="7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bg/>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0" end="0"/>
                                            </p:txEl>
                                          </p:spTgt>
                                        </p:tgtEl>
                                        <p:attrNameLst>
                                          <p:attrName>style.visibility</p:attrName>
                                        </p:attrNameLst>
                                      </p:cBhvr>
                                      <p:to>
                                        <p:strVal val="visible"/>
                                      </p:to>
                                    </p:set>
                                    <p:anim calcmode="lin" valueType="num">
                                      <p:cBhvr additive="base">
                                        <p:cTn id="8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1" end="1"/>
                                            </p:txEl>
                                          </p:spTgt>
                                        </p:tgtEl>
                                        <p:attrNameLst>
                                          <p:attrName>style.visibility</p:attrName>
                                        </p:attrNameLst>
                                      </p:cBhvr>
                                      <p:to>
                                        <p:strVal val="visible"/>
                                      </p:to>
                                    </p:set>
                                    <p:anim calcmode="lin" valueType="num">
                                      <p:cBhvr additive="base">
                                        <p:cTn id="85"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0">
                                            <p:txEl>
                                              <p:pRg st="2" end="2"/>
                                            </p:txEl>
                                          </p:spTgt>
                                        </p:tgtEl>
                                        <p:attrNameLst>
                                          <p:attrName>style.visibility</p:attrName>
                                        </p:attrNameLst>
                                      </p:cBhvr>
                                      <p:to>
                                        <p:strVal val="visible"/>
                                      </p:to>
                                    </p:set>
                                    <p:anim calcmode="lin" valueType="num">
                                      <p:cBhvr additive="base">
                                        <p:cTn id="89"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10">
                                            <p:txEl>
                                              <p:pRg st="2" end="2"/>
                                            </p:txEl>
                                          </p:spTgt>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10">
                                            <p:txEl>
                                              <p:pRg st="3" end="3"/>
                                            </p:txEl>
                                          </p:spTgt>
                                        </p:tgtEl>
                                        <p:attrNameLst>
                                          <p:attrName>style.visibility</p:attrName>
                                        </p:attrNameLst>
                                      </p:cBhvr>
                                      <p:to>
                                        <p:strVal val="visible"/>
                                      </p:to>
                                    </p:set>
                                    <p:anim calcmode="lin" valueType="num">
                                      <p:cBhvr additive="base">
                                        <p:cTn id="93"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10">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3_1#f844f3627.choices?vop=1&amp;pid=ea7b847ad&amp;color=0,0,0&amp;vtp=1&amp;bt=1&amp;bbb=1"/>
          <p:cNvSpPr/>
          <p:nvPr/>
        </p:nvSpPr>
        <p:spPr>
          <a:xfrm>
            <a:off x="832104" y="1078992"/>
            <a:ext cx="10533888" cy="341630"/>
          </a:xfrm>
          <a:prstGeom prst="rect">
            <a:avLst/>
          </a:prstGeom>
          <a:noFill/>
        </p:spPr>
        <p:txBody>
          <a:bodyPr wrap="none" lIns="0" tIns="0" rIns="0" bIns="0" rtlCol="0" anchor="t"/>
          <a:lstStyle/>
          <a:p>
            <a:pPr>
              <a:lnSpc>
                <a:spcPts val="30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forgive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marry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a:t>
            </a:r>
            <a:endParaRPr lang="en-US" altLang="zh-CN" sz="1800" dirty="0"/>
          </a:p>
        </p:txBody>
      </p:sp>
      <p:sp>
        <p:nvSpPr>
          <p:cNvPr id="3" name="QC_5_AN.74_1#f844f3627.bracket?vop=1&amp;pid=ea7b847ad&amp;color=0,0,0&amp;vpa=25&amp;vtp=1"/>
          <p:cNvSpPr/>
          <p:nvPr/>
        </p:nvSpPr>
        <p:spPr>
          <a:xfrm>
            <a:off x="1244060" y="1072578"/>
            <a:ext cx="3317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5_AS.75_1#f844f3627?vop=1&amp;pid=ea7b847ad&amp;color=0,0,0&amp;vtp=1&amp;bbb=1&amp;hb=1"/>
          <p:cNvSpPr/>
          <p:nvPr/>
        </p:nvSpPr>
        <p:spPr>
          <a:xfrm>
            <a:off x="832104" y="1470151"/>
            <a:ext cx="10533888" cy="11224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句意见上一题解析。根据下文his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proposed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mother并结合选项可知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，此处表示日记的作</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者记录了求婚这一事件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。forgive意为“原谅”；inspire意为“鼓舞”；marry意为“嫁；（和某人）结婚</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“离开”。故选C项。</a:t>
            </a:r>
            <a:endParaRPr lang="en-US" altLang="zh-CN" dirty="0"/>
          </a:p>
        </p:txBody>
      </p:sp>
      <p:sp>
        <p:nvSpPr>
          <p:cNvPr id="5" name="QC_5_BD.76_1#7e1e32a00.choices?vop=1&amp;pid=ea7b847ad&amp;color=0,0,0&amp;vtp=1&amp;bbb=1"/>
          <p:cNvSpPr/>
          <p:nvPr/>
        </p:nvSpPr>
        <p:spPr>
          <a:xfrm>
            <a:off x="832104" y="2644203"/>
            <a:ext cx="10533888" cy="341630"/>
          </a:xfrm>
          <a:prstGeom prst="rect">
            <a:avLst/>
          </a:prstGeom>
          <a:noFill/>
        </p:spPr>
        <p:txBody>
          <a:bodyPr wrap="none" lIns="0" tIns="0" rIns="0" bIns="0" rtlCol="0" anchor="t"/>
          <a:lstStyle/>
          <a:p>
            <a:pPr>
              <a:lnSpc>
                <a:spcPts val="30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contacted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delivered</a:t>
            </a:r>
            <a:endParaRPr lang="en-US" altLang="zh-CN" sz="1800" dirty="0"/>
          </a:p>
        </p:txBody>
      </p:sp>
      <p:sp>
        <p:nvSpPr>
          <p:cNvPr id="6" name="QC_5_AN.77_1#7e1e32a00.bracket?vop=1&amp;pid=ea7b847ad&amp;color=0,0,0&amp;vpa=26&amp;vtp=1"/>
          <p:cNvSpPr/>
          <p:nvPr/>
        </p:nvSpPr>
        <p:spPr>
          <a:xfrm>
            <a:off x="1244060" y="2637789"/>
            <a:ext cx="3317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7" name="QC_5_AS.78_1#7e1e32a00?vop=1&amp;pid=ea7b847ad&amp;color=0,0,0&amp;vtp=1&amp;bbb=1&amp;hb=1"/>
          <p:cNvSpPr/>
          <p:nvPr/>
        </p:nvSpPr>
        <p:spPr>
          <a:xfrm>
            <a:off x="832104" y="3030981"/>
            <a:ext cx="10533888" cy="15161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句意为：在网站和社交媒体上的搜索找到了他的地址——在亚利桑那州。根据上文Searches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website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media和下文“his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address—in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Arizona”可知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，钱塞勒通过在网站和社交媒体上的搜索找</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到了日记作者儿子的地址</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。locate意为“找到”；contact意为“联系”；change意为“改变”；deliver意为“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递送”。</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A项。</a:t>
            </a:r>
            <a:endParaRPr lang="en-US" altLang="zh-CN" dirty="0"/>
          </a:p>
        </p:txBody>
      </p:sp>
      <p:sp>
        <p:nvSpPr>
          <p:cNvPr id="8" name="QC_5_BD.79_1#7e9750e57.choices?vop=1&amp;pid=ea7b847ad&amp;color=0,0,0&amp;vtp=1&amp;bbb=1"/>
          <p:cNvSpPr/>
          <p:nvPr/>
        </p:nvSpPr>
        <p:spPr>
          <a:xfrm>
            <a:off x="832104" y="4590224"/>
            <a:ext cx="10533888" cy="341630"/>
          </a:xfrm>
          <a:prstGeom prst="rect">
            <a:avLst/>
          </a:prstGeom>
          <a:noFill/>
        </p:spPr>
        <p:txBody>
          <a:bodyPr wrap="none" lIns="0" tIns="0" rIns="0" bIns="0" rtlCol="0" anchor="t"/>
          <a:lstStyle/>
          <a:p>
            <a:pPr>
              <a:lnSpc>
                <a:spcPts val="30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attempts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appointments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events</a:t>
            </a:r>
            <a:endParaRPr lang="en-US" altLang="zh-CN" sz="1800" dirty="0"/>
          </a:p>
        </p:txBody>
      </p:sp>
      <p:sp>
        <p:nvSpPr>
          <p:cNvPr id="9" name="QC_5_AN.80_1#7e9750e57.bracket?vop=1&amp;pid=ea7b847ad&amp;color=0,0,0&amp;vpa=27&amp;vtp=1"/>
          <p:cNvSpPr/>
          <p:nvPr/>
        </p:nvSpPr>
        <p:spPr>
          <a:xfrm>
            <a:off x="1358360" y="4583810"/>
            <a:ext cx="3317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10" name="QC_5_AS.81_1#7e9750e57?vop=1&amp;pid=ea7b847ad&amp;color=0,0,0&amp;vtp=1&amp;bbb=1&amp;hb=1"/>
          <p:cNvSpPr/>
          <p:nvPr/>
        </p:nvSpPr>
        <p:spPr>
          <a:xfrm>
            <a:off x="832104" y="4977002"/>
            <a:ext cx="10533888" cy="11224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句意为：在几次尝试之后，罗伯特终于回复了钱塞勒在网上的私信，并同意见面。根据Robert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responded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private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message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Chancellor可知，此处表示在钱塞勒的寻亲尝试后</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，终于有了</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回应</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。attempt意为“尝试”；movement意为“运动”；appointment意为“预约”；event意为“事件”。故选A项。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3" end="3"/>
                                            </p:txEl>
                                          </p:spTgt>
                                        </p:tgtEl>
                                        <p:attrNameLst>
                                          <p:attrName>style.visibility</p:attrName>
                                        </p:attrNameLst>
                                      </p:cBhvr>
                                      <p:to>
                                        <p:strVal val="visible"/>
                                      </p:to>
                                    </p:set>
                                    <p:anim calcmode="lin" valueType="num">
                                      <p:cBhvr additive="base">
                                        <p:cTn id="6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9">
                                            <p:bg/>
                                          </p:spTgt>
                                        </p:tgtEl>
                                        <p:attrNameLst>
                                          <p:attrName>style.visibility</p:attrName>
                                        </p:attrNameLst>
                                      </p:cBhvr>
                                      <p:to>
                                        <p:strVal val="visible"/>
                                      </p:to>
                                    </p:set>
                                    <p:anim calcmode="lin" valueType="num">
                                      <p:cBhvr additive="base">
                                        <p:cTn id="6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9">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9">
                                            <p:txEl>
                                              <p:pRg st="0" end="0"/>
                                            </p:txEl>
                                          </p:spTgt>
                                        </p:tgtEl>
                                        <p:attrNameLst>
                                          <p:attrName>style.visibility</p:attrName>
                                        </p:attrNameLst>
                                      </p:cBhvr>
                                      <p:to>
                                        <p:strVal val="visible"/>
                                      </p:to>
                                    </p:set>
                                    <p:anim calcmode="lin" valueType="num">
                                      <p:cBhvr additive="base">
                                        <p:cTn id="7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10">
                                            <p:bg/>
                                          </p:spTgt>
                                        </p:tgtEl>
                                        <p:attrNameLst>
                                          <p:attrName>style.visibility</p:attrName>
                                        </p:attrNameLst>
                                      </p:cBhvr>
                                      <p:to>
                                        <p:strVal val="visible"/>
                                      </p:to>
                                    </p:set>
                                    <p:anim calcmode="lin" valueType="num">
                                      <p:cBhvr additive="base">
                                        <p:cTn id="7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bg/>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0" end="0"/>
                                            </p:txEl>
                                          </p:spTgt>
                                        </p:tgtEl>
                                        <p:attrNameLst>
                                          <p:attrName>style.visibility</p:attrName>
                                        </p:attrNameLst>
                                      </p:cBhvr>
                                      <p:to>
                                        <p:strVal val="visible"/>
                                      </p:to>
                                    </p:set>
                                    <p:anim calcmode="lin" valueType="num">
                                      <p:cBhvr additive="base">
                                        <p:cTn id="8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1" end="1"/>
                                            </p:txEl>
                                          </p:spTgt>
                                        </p:tgtEl>
                                        <p:attrNameLst>
                                          <p:attrName>style.visibility</p:attrName>
                                        </p:attrNameLst>
                                      </p:cBhvr>
                                      <p:to>
                                        <p:strVal val="visible"/>
                                      </p:to>
                                    </p:set>
                                    <p:anim calcmode="lin" valueType="num">
                                      <p:cBhvr additive="base">
                                        <p:cTn id="85"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0">
                                            <p:txEl>
                                              <p:pRg st="2" end="2"/>
                                            </p:txEl>
                                          </p:spTgt>
                                        </p:tgtEl>
                                        <p:attrNameLst>
                                          <p:attrName>style.visibility</p:attrName>
                                        </p:attrNameLst>
                                      </p:cBhvr>
                                      <p:to>
                                        <p:strVal val="visible"/>
                                      </p:to>
                                    </p:set>
                                    <p:anim calcmode="lin" valueType="num">
                                      <p:cBhvr additive="base">
                                        <p:cTn id="89"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2_1#4bd104b82.choices?vop=1&amp;pid=ea7b847ad&amp;color=0,0,0&amp;vtp=1&amp;bt=1&amp;bbb=1"/>
          <p:cNvSpPr/>
          <p:nvPr/>
        </p:nvSpPr>
        <p:spPr>
          <a:xfrm>
            <a:off x="832104" y="1078992"/>
            <a:ext cx="10533888" cy="341630"/>
          </a:xfrm>
          <a:prstGeom prst="rect">
            <a:avLst/>
          </a:prstGeom>
          <a:noFill/>
        </p:spPr>
        <p:txBody>
          <a:bodyPr wrap="none" lIns="0" tIns="0" rIns="0" bIns="0" rtlCol="0" anchor="t"/>
          <a:lstStyle/>
          <a:p>
            <a:pPr>
              <a:lnSpc>
                <a:spcPts val="30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debate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meetup</a:t>
            </a:r>
            <a:endParaRPr lang="en-US" altLang="zh-CN" sz="1800" dirty="0"/>
          </a:p>
        </p:txBody>
      </p:sp>
      <p:sp>
        <p:nvSpPr>
          <p:cNvPr id="3" name="QC_5_AN.83_1#4bd104b82.bracket?vop=1&amp;pid=ea7b847ad&amp;color=0,0,0&amp;vpa=28&amp;vtp=1"/>
          <p:cNvSpPr/>
          <p:nvPr/>
        </p:nvSpPr>
        <p:spPr>
          <a:xfrm>
            <a:off x="1349851" y="1072578"/>
            <a:ext cx="3317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5_AS.84_1#4bd104b82?vop=1&amp;pid=ea7b847ad&amp;color=0,0,0&amp;vtp=1&amp;bbb=1&amp;hb=1"/>
          <p:cNvSpPr/>
          <p:nvPr/>
        </p:nvSpPr>
        <p:spPr>
          <a:xfrm>
            <a:off x="832104" y="1470151"/>
            <a:ext cx="10533888" cy="11224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句意见上一题解析。根据下文I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Robert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proposed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mother可知，此处表示钱塞勒和罗伯特相约见面。deal意为“协议”；call意为“请求”；debate意为“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辩论”；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meetup</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意为“见面”。故选D项。</a:t>
            </a:r>
            <a:endParaRPr lang="en-US" altLang="zh-CN" dirty="0"/>
          </a:p>
        </p:txBody>
      </p:sp>
      <p:sp>
        <p:nvSpPr>
          <p:cNvPr id="5" name="QC_5_BD.85_1#ecceccd06.choices?vop=1&amp;pid=ea7b847ad&amp;color=0,0,0&amp;vtp=1&amp;bbb=1"/>
          <p:cNvSpPr/>
          <p:nvPr/>
        </p:nvSpPr>
        <p:spPr>
          <a:xfrm>
            <a:off x="832104" y="2644203"/>
            <a:ext cx="10533888" cy="341630"/>
          </a:xfrm>
          <a:prstGeom prst="rect">
            <a:avLst/>
          </a:prstGeom>
          <a:noFill/>
        </p:spPr>
        <p:txBody>
          <a:bodyPr wrap="none" lIns="0" tIns="0" rIns="0" bIns="0" rtlCol="0" anchor="t"/>
          <a:lstStyle/>
          <a:p>
            <a:pPr>
              <a:lnSpc>
                <a:spcPts val="30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secrets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diaries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promises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records</a:t>
            </a:r>
            <a:endParaRPr lang="en-US" altLang="zh-CN" sz="1800" dirty="0"/>
          </a:p>
        </p:txBody>
      </p:sp>
      <p:sp>
        <p:nvSpPr>
          <p:cNvPr id="6" name="QC_5_AN.86_1#ecceccd06.bracket?vop=1&amp;pid=ea7b847ad&amp;color=0,0,0&amp;vpa=29&amp;vtp=1"/>
          <p:cNvSpPr/>
          <p:nvPr/>
        </p:nvSpPr>
        <p:spPr>
          <a:xfrm>
            <a:off x="1358360" y="2637789"/>
            <a:ext cx="3190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7" name="QC_5_AS.87_1#ecceccd06?vop=1&amp;pid=ea7b847ad&amp;color=0,0,0&amp;vtp=1&amp;bbb=1&amp;hb=1"/>
          <p:cNvSpPr/>
          <p:nvPr/>
        </p:nvSpPr>
        <p:spPr>
          <a:xfrm>
            <a:off x="832104" y="3030981"/>
            <a:ext cx="10533888" cy="15161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句意为：他接着告诉我，玛蒂成年后一直写日记，但他从未见过她结婚前的日记。根据“that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Mattie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kept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married”</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并结合选项可知，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此处指玛蒂成年后一直记日记</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。secret意为“秘密”；diary意为“日记”；promise意为“承诺”；record意为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“记</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录</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”。故选B项。</a:t>
            </a:r>
            <a:endParaRPr lang="en-US" altLang="zh-CN" dirty="0"/>
          </a:p>
        </p:txBody>
      </p:sp>
      <p:sp>
        <p:nvSpPr>
          <p:cNvPr id="8" name="QC_5_BD.88_1#dc84f2139.choices?vop=1&amp;pid=ea7b847ad&amp;color=0,0,0&amp;vtp=1&amp;bbb=1"/>
          <p:cNvSpPr/>
          <p:nvPr/>
        </p:nvSpPr>
        <p:spPr>
          <a:xfrm>
            <a:off x="832104" y="4590224"/>
            <a:ext cx="10533888" cy="341630"/>
          </a:xfrm>
          <a:prstGeom prst="rect">
            <a:avLst/>
          </a:prstGeom>
          <a:noFill/>
        </p:spPr>
        <p:txBody>
          <a:bodyPr wrap="none" lIns="0" tIns="0" rIns="0" bIns="0" rtlCol="0" anchor="t"/>
          <a:lstStyle/>
          <a:p>
            <a:pPr>
              <a:lnSpc>
                <a:spcPts val="30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impressive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anxious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addicted</a:t>
            </a:r>
            <a:endParaRPr lang="en-US" altLang="zh-CN" sz="1800" dirty="0"/>
          </a:p>
        </p:txBody>
      </p:sp>
      <p:sp>
        <p:nvSpPr>
          <p:cNvPr id="9" name="QC_5_AN.89_1#dc84f2139.bracket?vop=1&amp;pid=ea7b847ad&amp;color=0,0,0&amp;vpa=30&amp;vtp=1"/>
          <p:cNvSpPr/>
          <p:nvPr/>
        </p:nvSpPr>
        <p:spPr>
          <a:xfrm>
            <a:off x="1358360" y="4583810"/>
            <a:ext cx="3317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10" name="QC_5_AS.90_1#dc84f2139?vop=1&amp;pid=ea7b847ad&amp;color=0,0,0&amp;vtp=1&amp;bbb=1&amp;hb=1"/>
          <p:cNvSpPr/>
          <p:nvPr/>
        </p:nvSpPr>
        <p:spPr>
          <a:xfrm>
            <a:off x="832104" y="4977002"/>
            <a:ext cx="10533888" cy="11224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句意为：他很感动。根据下文“Looking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，儿子</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收到了母亲的日记</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，他应是感动的。touched意为“感动的”；impressive意为“令人印象深刻的”；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anxious意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“焦虑的”；addicted意为“上瘾的”。故选A项。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3" end="3"/>
                                            </p:txEl>
                                          </p:spTgt>
                                        </p:tgtEl>
                                        <p:attrNameLst>
                                          <p:attrName>style.visibility</p:attrName>
                                        </p:attrNameLst>
                                      </p:cBhvr>
                                      <p:to>
                                        <p:strVal val="visible"/>
                                      </p:to>
                                    </p:set>
                                    <p:anim calcmode="lin" valueType="num">
                                      <p:cBhvr additive="base">
                                        <p:cTn id="6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9">
                                            <p:bg/>
                                          </p:spTgt>
                                        </p:tgtEl>
                                        <p:attrNameLst>
                                          <p:attrName>style.visibility</p:attrName>
                                        </p:attrNameLst>
                                      </p:cBhvr>
                                      <p:to>
                                        <p:strVal val="visible"/>
                                      </p:to>
                                    </p:set>
                                    <p:anim calcmode="lin" valueType="num">
                                      <p:cBhvr additive="base">
                                        <p:cTn id="6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9">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9">
                                            <p:txEl>
                                              <p:pRg st="0" end="0"/>
                                            </p:txEl>
                                          </p:spTgt>
                                        </p:tgtEl>
                                        <p:attrNameLst>
                                          <p:attrName>style.visibility</p:attrName>
                                        </p:attrNameLst>
                                      </p:cBhvr>
                                      <p:to>
                                        <p:strVal val="visible"/>
                                      </p:to>
                                    </p:set>
                                    <p:anim calcmode="lin" valueType="num">
                                      <p:cBhvr additive="base">
                                        <p:cTn id="7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10">
                                            <p:bg/>
                                          </p:spTgt>
                                        </p:tgtEl>
                                        <p:attrNameLst>
                                          <p:attrName>style.visibility</p:attrName>
                                        </p:attrNameLst>
                                      </p:cBhvr>
                                      <p:to>
                                        <p:strVal val="visible"/>
                                      </p:to>
                                    </p:set>
                                    <p:anim calcmode="lin" valueType="num">
                                      <p:cBhvr additive="base">
                                        <p:cTn id="7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bg/>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0" end="0"/>
                                            </p:txEl>
                                          </p:spTgt>
                                        </p:tgtEl>
                                        <p:attrNameLst>
                                          <p:attrName>style.visibility</p:attrName>
                                        </p:attrNameLst>
                                      </p:cBhvr>
                                      <p:to>
                                        <p:strVal val="visible"/>
                                      </p:to>
                                    </p:set>
                                    <p:anim calcmode="lin" valueType="num">
                                      <p:cBhvr additive="base">
                                        <p:cTn id="8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1" end="1"/>
                                            </p:txEl>
                                          </p:spTgt>
                                        </p:tgtEl>
                                        <p:attrNameLst>
                                          <p:attrName>style.visibility</p:attrName>
                                        </p:attrNameLst>
                                      </p:cBhvr>
                                      <p:to>
                                        <p:strVal val="visible"/>
                                      </p:to>
                                    </p:set>
                                    <p:anim calcmode="lin" valueType="num">
                                      <p:cBhvr additive="base">
                                        <p:cTn id="85"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0">
                                            <p:txEl>
                                              <p:pRg st="2" end="2"/>
                                            </p:txEl>
                                          </p:spTgt>
                                        </p:tgtEl>
                                        <p:attrNameLst>
                                          <p:attrName>style.visibility</p:attrName>
                                        </p:attrNameLst>
                                      </p:cBhvr>
                                      <p:to>
                                        <p:strVal val="visible"/>
                                      </p:to>
                                    </p:set>
                                    <p:anim calcmode="lin" valueType="num">
                                      <p:cBhvr additive="base">
                                        <p:cTn id="89"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1_1#9a89ce71e.choices?vop=1&amp;pid=ea7b847ad&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tough</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confusing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rewarding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awkward</a:t>
            </a:r>
            <a:endParaRPr lang="en-US" altLang="zh-CN" sz="1800" dirty="0"/>
          </a:p>
        </p:txBody>
      </p:sp>
      <p:sp>
        <p:nvSpPr>
          <p:cNvPr id="3" name="QC_5_AN.92_1#9a89ce71e.bracket?vop=1&amp;pid=ea7b847ad&amp;color=0,0,0&amp;vpa=31&amp;vtp=1"/>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5_AS.93_1#9a89ce71e?vop=1&amp;pid=ea7b847ad&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句意为：钱塞勒说：“把日记还给玛蒂的儿子是一次有意义的经历。”根据Returning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Mattie's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可知，将日记归还给日记作者的家人，这是一次有意义的经历。tough意为“艰难的”；confusing意为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“令</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人困惑的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”；rewarding意为“有意义的”；awkward意为“令人尴尬的”。故选C项。</a:t>
            </a:r>
            <a:endParaRPr lang="en-US" altLang="zh-CN" dirty="0"/>
          </a:p>
        </p:txBody>
      </p:sp>
      <p:sp>
        <p:nvSpPr>
          <p:cNvPr id="5" name="QC_5_BD.94_1#0250c2923.choices?vop=1&amp;pid=ea7b847ad&amp;color=0,0,0&amp;vtp=1&amp;bbb=1"/>
          <p:cNvSpPr/>
          <p:nvPr/>
        </p:nvSpPr>
        <p:spPr>
          <a:xfrm>
            <a:off x="832104" y="2730563"/>
            <a:ext cx="10533888" cy="360680"/>
          </a:xfrm>
          <a:prstGeom prst="rect">
            <a:avLst/>
          </a:prstGeom>
          <a:noFill/>
        </p:spPr>
        <p:txBody>
          <a:bodyPr wrap="none" lIns="0" tIns="0" rIns="0" bIns="0" rtlCol="0" anchor="t"/>
          <a:lstStyle/>
          <a:p>
            <a:pPr>
              <a:lnSpc>
                <a:spcPts val="3200"/>
              </a:lnSpc>
              <a:tabLst>
                <a:tab pos="2693670" algn="l"/>
                <a:tab pos="5374640" algn="l"/>
                <a:tab pos="80556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solutions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arrangements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marks</a:t>
            </a:r>
            <a:endParaRPr lang="en-US" altLang="zh-CN" sz="1800" dirty="0"/>
          </a:p>
        </p:txBody>
      </p:sp>
      <p:sp>
        <p:nvSpPr>
          <p:cNvPr id="6" name="QC_5_AN.95_1#0250c2923.bracket?vop=1&amp;pid=ea7b847ad&amp;color=0,0,0&amp;vpa=32&amp;vtp=1"/>
          <p:cNvSpPr/>
          <p:nvPr/>
        </p:nvSpPr>
        <p:spPr>
          <a:xfrm>
            <a:off x="1358360" y="272675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7" name="QC_5_AS.96_1#0250c2923?vop=1&amp;pid=ea7b847ad&amp;color=0,0,0&amp;vtp=1&amp;bbb=1&amp;hb=1"/>
          <p:cNvSpPr/>
          <p:nvPr/>
        </p:nvSpPr>
        <p:spPr>
          <a:xfrm>
            <a:off x="832104" y="315087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句意为：玛蒂在这个世界上留下了她的印记，而且她将不会被遗忘。根据and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forgotten并</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结合上文日记作者的事迹可知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，她在这个世界上留下了印记。solution意为“解决方法”；</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arrangement意为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安排”；effect意为“影响；效果”；mark意为“标记；印记”。故选D项。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19265f641?pid=4046c7dc7&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语法填空</a:t>
            </a:r>
            <a:endParaRPr lang="en-US" altLang="zh-CN" sz="2200" dirty="0"/>
          </a:p>
        </p:txBody>
      </p:sp>
      <p:sp>
        <p:nvSpPr>
          <p:cNvPr id="3" name="QM_4_BD.97_1#32024ea88?vop=1&amp;pid=19265f641&amp;color=0,0,0&amp;vtp=1&amp;bbb=1&amp;hb=1"/>
          <p:cNvSpPr/>
          <p:nvPr/>
        </p:nvSpPr>
        <p:spPr>
          <a:xfrm>
            <a:off x="832104" y="1422400"/>
            <a:ext cx="10533888" cy="45466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主题：香港狮子山 | 词数：约223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湖北武汉五校联合体</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期末</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spiritual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representing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persistent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ordinary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endPar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spirit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Xiaodong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Huang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Beijing.“The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symbolising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industrious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persistent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spirit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decades,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endPar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recollection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vigour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（活力）</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struggled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#1.1.2</a:t>
            </a:r>
            <a:endParaRPr lang="en-US" altLang="zh-CN" dirty="0"/>
          </a:p>
        </p:txBody>
      </p:sp>
      <p:sp>
        <p:nvSpPr>
          <p:cNvPr id="4" name="QM_4_AN.98_1#32024ea88.blank?vop=1&amp;pid=19265f641&amp;color=0,0,0&amp;vpa=33&amp;vtp=1&amp;bbb=1"/>
          <p:cNvSpPr/>
          <p:nvPr/>
        </p:nvSpPr>
        <p:spPr>
          <a:xfrm>
            <a:off x="10464260" y="2230120"/>
            <a:ext cx="458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but</a:t>
            </a:r>
            <a:endParaRPr lang="en-US" altLang="zh-CN" dirty="0"/>
          </a:p>
        </p:txBody>
      </p:sp>
      <p:sp>
        <p:nvSpPr>
          <p:cNvPr id="5" name="QM_4_AN.99_1#32024ea88.blank?vop=1&amp;pid=19265f641&amp;color=0,0,0&amp;vpa=34&amp;vtp=1&amp;bbb=1"/>
          <p:cNvSpPr/>
          <p:nvPr/>
        </p:nvSpPr>
        <p:spPr>
          <a:xfrm>
            <a:off x="812260" y="3068320"/>
            <a:ext cx="801688"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live</a:t>
            </a:r>
            <a:endParaRPr lang="en-US" altLang="zh-CN" dirty="0"/>
          </a:p>
        </p:txBody>
      </p:sp>
      <p:sp>
        <p:nvSpPr>
          <p:cNvPr id="6" name="QM_4_AN.100_1#32024ea88.blank?vop=1&amp;pid=19265f641&amp;color=0,0,0&amp;vpa=35&amp;vtp=1&amp;bbb=1"/>
          <p:cNvSpPr/>
          <p:nvPr/>
        </p:nvSpPr>
        <p:spPr>
          <a:xfrm>
            <a:off x="4692110" y="3474720"/>
            <a:ext cx="7762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deeply</a:t>
            </a:r>
            <a:endParaRPr lang="en-US" altLang="zh-CN" dirty="0"/>
          </a:p>
        </p:txBody>
      </p:sp>
      <p:sp>
        <p:nvSpPr>
          <p:cNvPr id="7" name="QM_4_AN.101_1#32024ea88.blank?vop=1&amp;pid=19265f641&amp;color=0,0,0&amp;vpa=36&amp;vtp=1&amp;bbb=1"/>
          <p:cNvSpPr/>
          <p:nvPr/>
        </p:nvSpPr>
        <p:spPr>
          <a:xfrm>
            <a:off x="2234660" y="3906520"/>
            <a:ext cx="3825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a:t>
            </a:r>
            <a:endParaRPr lang="en-US" altLang="zh-CN" dirty="0"/>
          </a:p>
        </p:txBody>
      </p:sp>
      <p:sp>
        <p:nvSpPr>
          <p:cNvPr id="8" name="QM_4_AN.102_1#32024ea88.blank?vop=1&amp;pid=19265f641&amp;color=0,0,0&amp;vpa=37&amp;vtp=1&amp;bbb=1"/>
          <p:cNvSpPr/>
          <p:nvPr/>
        </p:nvSpPr>
        <p:spPr>
          <a:xfrm>
            <a:off x="799560" y="4732020"/>
            <a:ext cx="1157288"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has</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pulled</a:t>
            </a:r>
            <a:endParaRPr lang="en-US" altLang="zh-CN" dirty="0"/>
          </a:p>
        </p:txBody>
      </p:sp>
      <p:sp>
        <p:nvSpPr>
          <p:cNvPr id="9" name="QM_4_AN.103_1#32024ea88.blank?vop=1&amp;pid=19265f641&amp;color=0,0,0&amp;vpa=38&amp;vtp=1&amp;bbb=1"/>
          <p:cNvSpPr/>
          <p:nvPr/>
        </p:nvSpPr>
        <p:spPr>
          <a:xfrm>
            <a:off x="7511510" y="5163820"/>
            <a:ext cx="966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who/that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 calcmode="lin" valueType="num">
                                      <p:cBhvr additive="base">
                                        <p:cTn id="4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8">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 calcmode="lin" valueType="num">
                                      <p:cBhvr additive="base">
                                        <p:cTn id="5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9">
                                            <p:bg/>
                                          </p:spTgt>
                                        </p:tgtEl>
                                        <p:attrNameLst>
                                          <p:attrName>style.visibility</p:attrName>
                                        </p:attrNameLst>
                                      </p:cBhvr>
                                      <p:to>
                                        <p:strVal val="visible"/>
                                      </p:to>
                                    </p:set>
                                    <p:anim calcmode="lin" valueType="num">
                                      <p:cBhvr additive="base">
                                        <p:cTn id="5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9">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9">
                                            <p:txEl>
                                              <p:pRg st="0" end="0"/>
                                            </p:txEl>
                                          </p:spTgt>
                                        </p:tgtEl>
                                        <p:attrNameLst>
                                          <p:attrName>style.visibility</p:attrName>
                                        </p:attrNameLst>
                                      </p:cBhvr>
                                      <p:to>
                                        <p:strVal val="visible"/>
                                      </p:to>
                                    </p:set>
                                    <p:anim calcmode="lin" valueType="num">
                                      <p:cBhvr additive="base">
                                        <p:cTn id="6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04_1#32024ea88?vop=1&amp;pid=19265f641&amp;color=0,0,0&amp;mp=1&amp;vtp=1&amp;bt=1&amp;bbb=1&amp;hb=1"/>
          <p:cNvSpPr/>
          <p:nvPr/>
        </p:nvSpPr>
        <p:spPr>
          <a:xfrm>
            <a:off x="832104" y="1080000"/>
            <a:ext cx="10533888" cy="229616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Lion</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Rock</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Hong</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Kong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coloured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cliffs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surrounded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blooming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（overlook）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skyscrapers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display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25th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anniversary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Administrative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（exhibit）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manifest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ecological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diversity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audience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reformative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accomplishments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1997.</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#1.1.3</a:t>
            </a:r>
            <a:endParaRPr lang="en-US" altLang="zh-CN" dirty="0"/>
          </a:p>
        </p:txBody>
      </p:sp>
      <p:sp>
        <p:nvSpPr>
          <p:cNvPr id="3" name="QM_4_AN.105_1#32024ea88.blank?vop=1&amp;pid=19265f641&amp;color=0,0,0&amp;mp=1&amp;vpa=39&amp;vtp=1&amp;bbb=1"/>
          <p:cNvSpPr/>
          <p:nvPr/>
        </p:nvSpPr>
        <p:spPr>
          <a:xfrm>
            <a:off x="7069234" y="1429822"/>
            <a:ext cx="12715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overlooking</a:t>
            </a:r>
            <a:endParaRPr lang="en-US" altLang="zh-CN" dirty="0"/>
          </a:p>
        </p:txBody>
      </p:sp>
      <p:sp>
        <p:nvSpPr>
          <p:cNvPr id="4" name="QM_4_AN.106_1#32024ea88.blank?vop=1&amp;pid=19265f641&amp;color=0,0,0&amp;mp=1&amp;vpa=40&amp;vtp=1&amp;bbb=1"/>
          <p:cNvSpPr/>
          <p:nvPr/>
        </p:nvSpPr>
        <p:spPr>
          <a:xfrm>
            <a:off x="6228810" y="1836221"/>
            <a:ext cx="3952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a:t>
            </a:r>
            <a:endParaRPr lang="en-US" altLang="zh-CN" dirty="0"/>
          </a:p>
        </p:txBody>
      </p:sp>
      <p:sp>
        <p:nvSpPr>
          <p:cNvPr id="5" name="QM_4_AN.107_1#32024ea88.blank?vop=1&amp;pid=19265f641&amp;color=0,0,0&amp;mp=1&amp;vpa=41&amp;vtp=1&amp;bbb=1"/>
          <p:cNvSpPr/>
          <p:nvPr/>
        </p:nvSpPr>
        <p:spPr>
          <a:xfrm>
            <a:off x="1136110" y="2623621"/>
            <a:ext cx="8905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exhibits</a:t>
            </a:r>
            <a:endParaRPr lang="en-US" altLang="zh-CN" dirty="0"/>
          </a:p>
        </p:txBody>
      </p:sp>
      <p:sp>
        <p:nvSpPr>
          <p:cNvPr id="6" name="QM_4_AN.108_1#32024ea88.blank?vop=1&amp;pid=19265f641&amp;color=0,0,0&amp;mp=1&amp;vpa=42&amp;vtp=1&amp;bbb=1"/>
          <p:cNvSpPr/>
          <p:nvPr/>
        </p:nvSpPr>
        <p:spPr>
          <a:xfrm>
            <a:off x="2190210" y="2996494"/>
            <a:ext cx="1106488" cy="335090"/>
          </a:xfrm>
          <a:prstGeom prst="rect">
            <a:avLst/>
          </a:prstGeom>
          <a:noFill/>
        </p:spPr>
        <p:txBody>
          <a:bodyPr wrap="none" lIns="0" tIns="0" rIns="0" bIns="0" rtlCol="0" anchor="t"/>
          <a:lstStyle/>
          <a:p>
            <a:pPr algn="ctr">
              <a:lnSpc>
                <a:spcPts val="29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successful</a:t>
            </a:r>
            <a:endParaRPr lang="en-US" altLang="zh-CN" dirty="0"/>
          </a:p>
        </p:txBody>
      </p:sp>
      <p:sp>
        <p:nvSpPr>
          <p:cNvPr id="7" name="QM_4_EX.109_1#32024ea88?vop=1&amp;pid=19265f641&amp;color=0,0,0&amp;vtp=1&amp;bbb=1"/>
          <p:cNvSpPr/>
          <p:nvPr/>
        </p:nvSpPr>
        <p:spPr>
          <a:xfrm>
            <a:off x="832104" y="3361301"/>
            <a:ext cx="10739438" cy="341630"/>
          </a:xfrm>
          <a:prstGeom prst="rect">
            <a:avLst/>
          </a:prstGeom>
          <a:noFill/>
        </p:spPr>
        <p:txBody>
          <a:bodyPr wrap="none" lIns="0" tIns="0" rIns="0" bIns="0" rtlCol="0" anchor="t"/>
          <a:lstStyle/>
          <a:p>
            <a:pPr algn="l">
              <a:lnSpc>
                <a:spcPts val="30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文章主要介绍了香港的狮子山和水墨艺术家崔晓东创作的关于狮子山的画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8" name="QB_5_BD.110_1#a22b13734?vop=1&amp;pid=32024ea88&amp;color=0,0,0&amp;vtp=1&amp;bbb=1"/>
          <p:cNvSpPr/>
          <p:nvPr/>
        </p:nvSpPr>
        <p:spPr>
          <a:xfrm>
            <a:off x="832104" y="3750046"/>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1800" dirty="0"/>
          </a:p>
        </p:txBody>
      </p:sp>
      <p:sp>
        <p:nvSpPr>
          <p:cNvPr id="9" name="QB_5_AN.111_1#a22b13734.blank?vop=1&amp;pid=32024ea88&amp;color=0,0,0&amp;vpa=43&amp;vtp=1&amp;bbb=1"/>
          <p:cNvSpPr/>
          <p:nvPr/>
        </p:nvSpPr>
        <p:spPr>
          <a:xfrm>
            <a:off x="1040860" y="3707564"/>
            <a:ext cx="4587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but</a:t>
            </a:r>
            <a:endParaRPr lang="en-US" altLang="zh-CN" dirty="0"/>
          </a:p>
        </p:txBody>
      </p:sp>
      <p:sp>
        <p:nvSpPr>
          <p:cNvPr id="10" name="QB_5_AS.112_1#a22b13734?vop=1&amp;pid=32024ea88&amp;color=0,0,0&amp;vtp=1&amp;bbb=1&amp;hb=1"/>
          <p:cNvSpPr/>
          <p:nvPr/>
        </p:nvSpPr>
        <p:spPr>
          <a:xfrm>
            <a:off x="832104" y="4138157"/>
            <a:ext cx="10533888" cy="73533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句意为：狮子山不仅是香港最著名的景点之一</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，而且已成为代表香港普通市民为过上更美好的生活而不懈</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努力的精神象征</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。固定句型not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意为“不仅</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而且</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11" name="QB_5_BD.113_1#4cbc19124?vop=1&amp;pid=32024ea88&amp;color=0,0,0&amp;vtp=1&amp;bbb=1"/>
          <p:cNvSpPr/>
          <p:nvPr/>
        </p:nvSpPr>
        <p:spPr>
          <a:xfrm>
            <a:off x="832104" y="4872092"/>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12" name="QB_5_AN.114_1#4cbc19124.blank?vop=1&amp;pid=32024ea88&amp;color=0,0,0&amp;vpa=44&amp;vtp=1&amp;bbb=1"/>
          <p:cNvSpPr/>
          <p:nvPr/>
        </p:nvSpPr>
        <p:spPr>
          <a:xfrm>
            <a:off x="1040860" y="4829610"/>
            <a:ext cx="801688" cy="341630"/>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live</a:t>
            </a:r>
            <a:endParaRPr lang="en-US" altLang="zh-CN" dirty="0"/>
          </a:p>
        </p:txBody>
      </p:sp>
      <p:sp>
        <p:nvSpPr>
          <p:cNvPr id="13" name="QB_5_AS.115_1#4cbc19124?vop=1&amp;pid=32024ea88&amp;color=0,0,0&amp;vtp=1&amp;bbb=1&amp;hb=1"/>
          <p:cNvSpPr/>
          <p:nvPr/>
        </p:nvSpPr>
        <p:spPr>
          <a:xfrm>
            <a:off x="832104" y="5260204"/>
            <a:ext cx="10533888" cy="72898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句意见上一题解析。分析句子结构可知，设空处应用非谓语动词，结合句意可知，此处修饰efforts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不定式作后置定语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bg/>
                                          </p:spTgt>
                                        </p:tgtEl>
                                        <p:attrNameLst>
                                          <p:attrName>style.visibility</p:attrName>
                                        </p:attrNameLst>
                                      </p:cBhvr>
                                      <p:to>
                                        <p:strVal val="visible"/>
                                      </p:to>
                                    </p:set>
                                    <p:anim calcmode="lin" valueType="num">
                                      <p:cBhvr additive="base">
                                        <p:cTn id="4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7">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txEl>
                                              <p:pRg st="0" end="0"/>
                                            </p:txEl>
                                          </p:spTgt>
                                        </p:tgtEl>
                                        <p:attrNameLst>
                                          <p:attrName>style.visibility</p:attrName>
                                        </p:attrNameLst>
                                      </p:cBhvr>
                                      <p:to>
                                        <p:strVal val="visible"/>
                                      </p:to>
                                    </p:set>
                                    <p:anim calcmode="lin" valueType="num">
                                      <p:cBhvr additive="base">
                                        <p:cTn id="5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9">
                                            <p:bg/>
                                          </p:spTgt>
                                        </p:tgtEl>
                                        <p:attrNameLst>
                                          <p:attrName>style.visibility</p:attrName>
                                        </p:attrNameLst>
                                      </p:cBhvr>
                                      <p:to>
                                        <p:strVal val="visible"/>
                                      </p:to>
                                    </p:set>
                                    <p:anim calcmode="lin" valueType="num">
                                      <p:cBhvr additive="base">
                                        <p:cTn id="5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9">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9">
                                            <p:txEl>
                                              <p:pRg st="0" end="0"/>
                                            </p:txEl>
                                          </p:spTgt>
                                        </p:tgtEl>
                                        <p:attrNameLst>
                                          <p:attrName>style.visibility</p:attrName>
                                        </p:attrNameLst>
                                      </p:cBhvr>
                                      <p:to>
                                        <p:strVal val="visible"/>
                                      </p:to>
                                    </p:set>
                                    <p:anim calcmode="lin" valueType="num">
                                      <p:cBhvr additive="base">
                                        <p:cTn id="6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0">
                                            <p:bg/>
                                          </p:spTgt>
                                        </p:tgtEl>
                                        <p:attrNameLst>
                                          <p:attrName>style.visibility</p:attrName>
                                        </p:attrNameLst>
                                      </p:cBhvr>
                                      <p:to>
                                        <p:strVal val="visible"/>
                                      </p:to>
                                    </p:set>
                                    <p:anim calcmode="lin" valueType="num">
                                      <p:cBhvr additive="base">
                                        <p:cTn id="6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10">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10">
                                            <p:txEl>
                                              <p:pRg st="0" end="0"/>
                                            </p:txEl>
                                          </p:spTgt>
                                        </p:tgtEl>
                                        <p:attrNameLst>
                                          <p:attrName>style.visibility</p:attrName>
                                        </p:attrNameLst>
                                      </p:cBhvr>
                                      <p:to>
                                        <p:strVal val="visible"/>
                                      </p:to>
                                    </p:set>
                                    <p:anim calcmode="lin" valueType="num">
                                      <p:cBhvr additive="base">
                                        <p:cTn id="7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10">
                                            <p:txEl>
                                              <p:pRg st="1" end="1"/>
                                            </p:txEl>
                                          </p:spTgt>
                                        </p:tgtEl>
                                        <p:attrNameLst>
                                          <p:attrName>style.visibility</p:attrName>
                                        </p:attrNameLst>
                                      </p:cBhvr>
                                      <p:to>
                                        <p:strVal val="visible"/>
                                      </p:to>
                                    </p:set>
                                    <p:anim calcmode="lin" valueType="num">
                                      <p:cBhvr additive="base">
                                        <p:cTn id="75"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12">
                                            <p:bg/>
                                          </p:spTgt>
                                        </p:tgtEl>
                                        <p:attrNameLst>
                                          <p:attrName>style.visibility</p:attrName>
                                        </p:attrNameLst>
                                      </p:cBhvr>
                                      <p:to>
                                        <p:strVal val="visible"/>
                                      </p:to>
                                    </p:set>
                                    <p:anim calcmode="lin" valueType="num">
                                      <p:cBhvr additive="base">
                                        <p:cTn id="81" dur="500" fill="hold"/>
                                        <p:tgtEl>
                                          <p:spTgt spid="12">
                                            <p:bg/>
                                          </p:spTgt>
                                        </p:tgtEl>
                                        <p:attrNameLst>
                                          <p:attrName>ppt_x</p:attrName>
                                        </p:attrNameLst>
                                      </p:cBhvr>
                                      <p:tavLst>
                                        <p:tav tm="0">
                                          <p:val>
                                            <p:strVal val="#ppt_x"/>
                                          </p:val>
                                        </p:tav>
                                        <p:tav tm="100000">
                                          <p:val>
                                            <p:strVal val="#ppt_x"/>
                                          </p:val>
                                        </p:tav>
                                      </p:tavLst>
                                    </p:anim>
                                    <p:anim calcmode="lin" valueType="num">
                                      <p:cBhvr additive="base">
                                        <p:cTn id="82" dur="500" fill="hold"/>
                                        <p:tgtEl>
                                          <p:spTgt spid="12">
                                            <p:bg/>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2">
                                            <p:txEl>
                                              <p:pRg st="0" end="0"/>
                                            </p:txEl>
                                          </p:spTgt>
                                        </p:tgtEl>
                                        <p:attrNameLst>
                                          <p:attrName>style.visibility</p:attrName>
                                        </p:attrNameLst>
                                      </p:cBhvr>
                                      <p:to>
                                        <p:strVal val="visible"/>
                                      </p:to>
                                    </p:set>
                                    <p:anim calcmode="lin" valueType="num">
                                      <p:cBhvr additive="base">
                                        <p:cTn id="85"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13">
                                            <p:bg/>
                                          </p:spTgt>
                                        </p:tgtEl>
                                        <p:attrNameLst>
                                          <p:attrName>style.visibility</p:attrName>
                                        </p:attrNameLst>
                                      </p:cBhvr>
                                      <p:to>
                                        <p:strVal val="visible"/>
                                      </p:to>
                                    </p:set>
                                    <p:anim calcmode="lin" valueType="num">
                                      <p:cBhvr additive="base">
                                        <p:cTn id="91" dur="500" fill="hold"/>
                                        <p:tgtEl>
                                          <p:spTgt spid="13">
                                            <p:bg/>
                                          </p:spTgt>
                                        </p:tgtEl>
                                        <p:attrNameLst>
                                          <p:attrName>ppt_x</p:attrName>
                                        </p:attrNameLst>
                                      </p:cBhvr>
                                      <p:tavLst>
                                        <p:tav tm="0">
                                          <p:val>
                                            <p:strVal val="#ppt_x"/>
                                          </p:val>
                                        </p:tav>
                                        <p:tav tm="100000">
                                          <p:val>
                                            <p:strVal val="#ppt_x"/>
                                          </p:val>
                                        </p:tav>
                                      </p:tavLst>
                                    </p:anim>
                                    <p:anim calcmode="lin" valueType="num">
                                      <p:cBhvr additive="base">
                                        <p:cTn id="92" dur="500" fill="hold"/>
                                        <p:tgtEl>
                                          <p:spTgt spid="13">
                                            <p:bg/>
                                          </p:spTgt>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13">
                                            <p:txEl>
                                              <p:pRg st="0" end="0"/>
                                            </p:txEl>
                                          </p:spTgt>
                                        </p:tgtEl>
                                        <p:attrNameLst>
                                          <p:attrName>style.visibility</p:attrName>
                                        </p:attrNameLst>
                                      </p:cBhvr>
                                      <p:to>
                                        <p:strVal val="visible"/>
                                      </p:to>
                                    </p:set>
                                    <p:anim calcmode="lin" valueType="num">
                                      <p:cBhvr additive="base">
                                        <p:cTn id="95"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96"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13">
                                            <p:txEl>
                                              <p:pRg st="1" end="1"/>
                                            </p:txEl>
                                          </p:spTgt>
                                        </p:tgtEl>
                                        <p:attrNameLst>
                                          <p:attrName>style.visibility</p:attrName>
                                        </p:attrNameLst>
                                      </p:cBhvr>
                                      <p:to>
                                        <p:strVal val="visible"/>
                                      </p:to>
                                    </p:set>
                                    <p:anim calcmode="lin" valueType="num">
                                      <p:cBhvr additive="base">
                                        <p:cTn id="99" dur="500" fill="hold"/>
                                        <p:tgtEl>
                                          <p:spTgt spid="13">
                                            <p:txEl>
                                              <p:pRg st="1" end="1"/>
                                            </p:txEl>
                                          </p:spTgt>
                                        </p:tgtEl>
                                        <p:attrNameLst>
                                          <p:attrName>ppt_x</p:attrName>
                                        </p:attrNameLst>
                                      </p:cBhvr>
                                      <p:tavLst>
                                        <p:tav tm="0">
                                          <p:val>
                                            <p:strVal val="#ppt_x"/>
                                          </p:val>
                                        </p:tav>
                                        <p:tav tm="100000">
                                          <p:val>
                                            <p:strVal val="#ppt_x"/>
                                          </p:val>
                                        </p:tav>
                                      </p:tavLst>
                                    </p:anim>
                                    <p:anim calcmode="lin" valueType="num">
                                      <p:cBhvr additive="base">
                                        <p:cTn id="100" dur="500" fill="hold"/>
                                        <p:tgtEl>
                                          <p:spTgt spid="1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9" grpId="0" animBg="1" build="p"/>
      <p:bldP spid="10" grpId="0" animBg="1" build="p"/>
      <p:bldP spid="12" grpId="0" animBg="1" build="p"/>
      <p:bldP spid="1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16_1#ce9feda34?vop=1&amp;pid=32024ea88&amp;color=0,0,0&amp;vtp=1&amp;bt=1&amp;bbb=1"/>
          <p:cNvSpPr/>
          <p:nvPr/>
        </p:nvSpPr>
        <p:spPr>
          <a:xfrm>
            <a:off x="832104" y="1078992"/>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3" name="QB_5_AN.117_1#ce9feda34.blank?vop=1&amp;pid=32024ea88&amp;color=0,0,0&amp;vpa=45&amp;vtp=1&amp;bbb=1"/>
          <p:cNvSpPr/>
          <p:nvPr/>
        </p:nvSpPr>
        <p:spPr>
          <a:xfrm>
            <a:off x="1053560" y="1019683"/>
            <a:ext cx="7762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deeply</a:t>
            </a:r>
            <a:endParaRPr lang="en-US" altLang="zh-CN" dirty="0"/>
          </a:p>
        </p:txBody>
      </p:sp>
      <p:sp>
        <p:nvSpPr>
          <p:cNvPr id="4" name="QB_5_AS.118_1#ce9feda34?vop=1&amp;pid=32024ea88&amp;color=0,0,0&amp;vtp=1&amp;bbb=1&amp;hb=1"/>
          <p:cNvSpPr/>
          <p:nvPr/>
        </p:nvSpPr>
        <p:spPr>
          <a:xfrm>
            <a:off x="832104" y="1468755"/>
            <a:ext cx="10533888" cy="73533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句意为：狮子山精神也深深地打动了香港以外的人士，比如北京炎黄艺术馆馆长、水墨艺术家崔晓东</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空处修饰谓语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touched，应用副词作状语。</a:t>
            </a:r>
            <a:endParaRPr lang="en-US" altLang="zh-CN" dirty="0"/>
          </a:p>
        </p:txBody>
      </p:sp>
      <p:sp>
        <p:nvSpPr>
          <p:cNvPr id="5" name="QB_5_BD.119_1#e74591e0f?vop=1&amp;pid=32024ea88&amp;color=0,0,0&amp;vtp=1&amp;bbb=1"/>
          <p:cNvSpPr/>
          <p:nvPr/>
        </p:nvSpPr>
        <p:spPr>
          <a:xfrm>
            <a:off x="832104" y="2248852"/>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1800" dirty="0"/>
          </a:p>
        </p:txBody>
      </p:sp>
      <p:sp>
        <p:nvSpPr>
          <p:cNvPr id="6" name="QB_5_AN.120_1#e74591e0f.blank?vop=1&amp;pid=32024ea88&amp;color=0,0,0&amp;vpa=46&amp;vtp=1&amp;bbb=1"/>
          <p:cNvSpPr/>
          <p:nvPr/>
        </p:nvSpPr>
        <p:spPr>
          <a:xfrm>
            <a:off x="1078960" y="2202243"/>
            <a:ext cx="3825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a:t>
            </a:r>
            <a:endParaRPr lang="en-US" altLang="zh-CN" dirty="0"/>
          </a:p>
        </p:txBody>
      </p:sp>
      <p:sp>
        <p:nvSpPr>
          <p:cNvPr id="7" name="QB_5_AS.121_1#e74591e0f?vop=1&amp;pid=32024ea88&amp;color=0,0,0&amp;vtp=1&amp;bbb=1"/>
          <p:cNvSpPr/>
          <p:nvPr/>
        </p:nvSpPr>
        <p:spPr>
          <a:xfrm>
            <a:off x="832104" y="2595055"/>
            <a:ext cx="10675938" cy="344615"/>
          </a:xfrm>
          <a:prstGeom prst="rect">
            <a:avLst/>
          </a:prstGeom>
          <a:noFill/>
        </p:spPr>
        <p:txBody>
          <a:bodyPr wrap="none" lIns="0" tIns="0" rIns="0" bIns="0" rtlCol="0" anchor="t"/>
          <a:lstStyle/>
          <a:p>
            <a:pPr algn="l">
              <a:lnSpc>
                <a:spcPts val="30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句意见上一题解析。此处表泛指，设空处应用不定冠词，且ink的发音以元音音素开头，应用不定冠词an。</a:t>
            </a:r>
            <a:endParaRPr lang="en-US" altLang="zh-CN" sz="1800" dirty="0"/>
          </a:p>
        </p:txBody>
      </p:sp>
      <p:sp>
        <p:nvSpPr>
          <p:cNvPr id="8" name="QB_5_BD.122_1#60e7ff289?vop=1&amp;pid=32024ea88&amp;color=0,0,0&amp;vtp=1&amp;bbb=1"/>
          <p:cNvSpPr/>
          <p:nvPr/>
        </p:nvSpPr>
        <p:spPr>
          <a:xfrm>
            <a:off x="832104" y="2993834"/>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dirty="0"/>
          </a:p>
        </p:txBody>
      </p:sp>
      <p:sp>
        <p:nvSpPr>
          <p:cNvPr id="9" name="QB_5_AN.123_1#60e7ff289.blank?vop=1&amp;pid=32024ea88&amp;color=0,0,0&amp;vpa=47&amp;vtp=1&amp;bbb=1"/>
          <p:cNvSpPr/>
          <p:nvPr/>
        </p:nvSpPr>
        <p:spPr>
          <a:xfrm>
            <a:off x="1028160" y="2934525"/>
            <a:ext cx="1157288" cy="341630"/>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has</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pulled</a:t>
            </a:r>
            <a:endParaRPr lang="en-US" altLang="zh-CN" dirty="0"/>
          </a:p>
        </p:txBody>
      </p:sp>
      <p:sp>
        <p:nvSpPr>
          <p:cNvPr id="10" name="QB_5_AS.124_1#60e7ff289?vop=1&amp;pid=32024ea88&amp;color=0,0,0&amp;vtp=1&amp;bbb=1&amp;hb=1"/>
          <p:cNvSpPr/>
          <p:nvPr/>
        </p:nvSpPr>
        <p:spPr>
          <a:xfrm>
            <a:off x="832104" y="3379216"/>
            <a:ext cx="10533888" cy="15161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句意为：他说：“这座山宛如巨人屹立，象征着香港人在过去几十年里勤奋和执着的精神</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，这种精神让他</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们一起度过了困难时期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。这是对香港一代人的青春和活力的回忆，他们努力使香港成为今天的样子</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空处为定语从句的谓语动词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，根据句意和over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decades可知，句子应用现在完成时，主语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which指</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代</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spirit，为单数，故助动词应用has。</a:t>
            </a:r>
            <a:endParaRPr lang="en-US" altLang="zh-CN" dirty="0"/>
          </a:p>
        </p:txBody>
      </p:sp>
      <p:sp>
        <p:nvSpPr>
          <p:cNvPr id="11" name="QB_5_BD.125_1#66f3fadf1?vop=1&amp;pid=32024ea88&amp;color=0,0,0&amp;vtp=1&amp;bbb=1"/>
          <p:cNvSpPr/>
          <p:nvPr/>
        </p:nvSpPr>
        <p:spPr>
          <a:xfrm>
            <a:off x="832104" y="4939982"/>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1800" dirty="0"/>
          </a:p>
        </p:txBody>
      </p:sp>
      <p:sp>
        <p:nvSpPr>
          <p:cNvPr id="12" name="QB_5_AN.126_1#66f3fadf1.blank?vop=1&amp;pid=32024ea88&amp;color=0,0,0&amp;vpa=48&amp;vtp=1&amp;bbb=1"/>
          <p:cNvSpPr/>
          <p:nvPr/>
        </p:nvSpPr>
        <p:spPr>
          <a:xfrm>
            <a:off x="1066260" y="4893373"/>
            <a:ext cx="9667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who/that</a:t>
            </a:r>
            <a:endParaRPr lang="en-US" altLang="zh-CN" dirty="0"/>
          </a:p>
        </p:txBody>
      </p:sp>
      <p:sp>
        <p:nvSpPr>
          <p:cNvPr id="13" name="QB_5_AS.127_1#66f3fadf1?vop=1&amp;pid=32024ea88&amp;color=0,0,0&amp;vtp=1&amp;bbb=1&amp;hb=1"/>
          <p:cNvSpPr/>
          <p:nvPr/>
        </p:nvSpPr>
        <p:spPr>
          <a:xfrm>
            <a:off x="832104" y="5325364"/>
            <a:ext cx="10533888" cy="7287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句意见上一题解析。设空处引导定语从句，先行词为people，指人，关系词在从句中作主语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，应用关系代</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who/that引导从句。</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7">
                                            <p:bg/>
                                          </p:spTgt>
                                        </p:tgtEl>
                                        <p:attrNameLst>
                                          <p:attrName>style.visibility</p:attrName>
                                        </p:attrNameLst>
                                      </p:cBhvr>
                                      <p:to>
                                        <p:strVal val="visible"/>
                                      </p:to>
                                    </p:set>
                                    <p:anim calcmode="lin" valueType="num">
                                      <p:cBhvr additive="base">
                                        <p:cTn id="4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7">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 calcmode="lin" valueType="num">
                                      <p:cBhvr additive="base">
                                        <p:cTn id="4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9">
                                            <p:bg/>
                                          </p:spTgt>
                                        </p:tgtEl>
                                        <p:attrNameLst>
                                          <p:attrName>style.visibility</p:attrName>
                                        </p:attrNameLst>
                                      </p:cBhvr>
                                      <p:to>
                                        <p:strVal val="visible"/>
                                      </p:to>
                                    </p:set>
                                    <p:anim calcmode="lin" valueType="num">
                                      <p:cBhvr additive="base">
                                        <p:cTn id="51"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2" dur="500" fill="hold"/>
                                        <p:tgtEl>
                                          <p:spTgt spid="9">
                                            <p:bg/>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9">
                                            <p:txEl>
                                              <p:pRg st="0" end="0"/>
                                            </p:txEl>
                                          </p:spTgt>
                                        </p:tgtEl>
                                        <p:attrNameLst>
                                          <p:attrName>style.visibility</p:attrName>
                                        </p:attrNameLst>
                                      </p:cBhvr>
                                      <p:to>
                                        <p:strVal val="visible"/>
                                      </p:to>
                                    </p:set>
                                    <p:anim calcmode="lin" valueType="num">
                                      <p:cBhvr additive="base">
                                        <p:cTn id="5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0">
                                            <p:bg/>
                                          </p:spTgt>
                                        </p:tgtEl>
                                        <p:attrNameLst>
                                          <p:attrName>style.visibility</p:attrName>
                                        </p:attrNameLst>
                                      </p:cBhvr>
                                      <p:to>
                                        <p:strVal val="visible"/>
                                      </p:to>
                                    </p:set>
                                    <p:anim calcmode="lin" valueType="num">
                                      <p:cBhvr additive="base">
                                        <p:cTn id="61"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62" dur="500" fill="hold"/>
                                        <p:tgtEl>
                                          <p:spTgt spid="10">
                                            <p:bg/>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10">
                                            <p:txEl>
                                              <p:pRg st="0" end="0"/>
                                            </p:txEl>
                                          </p:spTgt>
                                        </p:tgtEl>
                                        <p:attrNameLst>
                                          <p:attrName>style.visibility</p:attrName>
                                        </p:attrNameLst>
                                      </p:cBhvr>
                                      <p:to>
                                        <p:strVal val="visible"/>
                                      </p:to>
                                    </p:set>
                                    <p:anim calcmode="lin" valueType="num">
                                      <p:cBhvr additive="base">
                                        <p:cTn id="65"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0">
                                            <p:txEl>
                                              <p:pRg st="1" end="1"/>
                                            </p:txEl>
                                          </p:spTgt>
                                        </p:tgtEl>
                                        <p:attrNameLst>
                                          <p:attrName>style.visibility</p:attrName>
                                        </p:attrNameLst>
                                      </p:cBhvr>
                                      <p:to>
                                        <p:strVal val="visible"/>
                                      </p:to>
                                    </p:set>
                                    <p:anim calcmode="lin" valueType="num">
                                      <p:cBhvr additive="base">
                                        <p:cTn id="69"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0">
                                            <p:txEl>
                                              <p:pRg st="2" end="2"/>
                                            </p:txEl>
                                          </p:spTgt>
                                        </p:tgtEl>
                                        <p:attrNameLst>
                                          <p:attrName>style.visibility</p:attrName>
                                        </p:attrNameLst>
                                      </p:cBhvr>
                                      <p:to>
                                        <p:strVal val="visible"/>
                                      </p:to>
                                    </p:set>
                                    <p:anim calcmode="lin" valueType="num">
                                      <p:cBhvr additive="base">
                                        <p:cTn id="73"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txEl>
                                              <p:pRg st="2" end="2"/>
                                            </p:txEl>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3" end="3"/>
                                            </p:txEl>
                                          </p:spTgt>
                                        </p:tgtEl>
                                        <p:attrNameLst>
                                          <p:attrName>style.visibility</p:attrName>
                                        </p:attrNameLst>
                                      </p:cBhvr>
                                      <p:to>
                                        <p:strVal val="visible"/>
                                      </p:to>
                                    </p:set>
                                    <p:anim calcmode="lin" valueType="num">
                                      <p:cBhvr additive="base">
                                        <p:cTn id="77"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grpId="0" nodeType="clickEffect">
                                  <p:stCondLst>
                                    <p:cond delay="0"/>
                                  </p:stCondLst>
                                  <p:childTnLst>
                                    <p:set>
                                      <p:cBhvr>
                                        <p:cTn id="82" dur="1" fill="hold">
                                          <p:stCondLst>
                                            <p:cond delay="0"/>
                                          </p:stCondLst>
                                        </p:cTn>
                                        <p:tgtEl>
                                          <p:spTgt spid="12">
                                            <p:bg/>
                                          </p:spTgt>
                                        </p:tgtEl>
                                        <p:attrNameLst>
                                          <p:attrName>style.visibility</p:attrName>
                                        </p:attrNameLst>
                                      </p:cBhvr>
                                      <p:to>
                                        <p:strVal val="visible"/>
                                      </p:to>
                                    </p:set>
                                    <p:anim calcmode="lin" valueType="num">
                                      <p:cBhvr additive="base">
                                        <p:cTn id="83" dur="500" fill="hold"/>
                                        <p:tgtEl>
                                          <p:spTgt spid="12">
                                            <p:bg/>
                                          </p:spTgt>
                                        </p:tgtEl>
                                        <p:attrNameLst>
                                          <p:attrName>ppt_x</p:attrName>
                                        </p:attrNameLst>
                                      </p:cBhvr>
                                      <p:tavLst>
                                        <p:tav tm="0">
                                          <p:val>
                                            <p:strVal val="#ppt_x"/>
                                          </p:val>
                                        </p:tav>
                                        <p:tav tm="100000">
                                          <p:val>
                                            <p:strVal val="#ppt_x"/>
                                          </p:val>
                                        </p:tav>
                                      </p:tavLst>
                                    </p:anim>
                                    <p:anim calcmode="lin" valueType="num">
                                      <p:cBhvr additive="base">
                                        <p:cTn id="84" dur="500" fill="hold"/>
                                        <p:tgtEl>
                                          <p:spTgt spid="12">
                                            <p:bg/>
                                          </p:spTgt>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12">
                                            <p:txEl>
                                              <p:pRg st="0" end="0"/>
                                            </p:txEl>
                                          </p:spTgt>
                                        </p:tgtEl>
                                        <p:attrNameLst>
                                          <p:attrName>style.visibility</p:attrName>
                                        </p:attrNameLst>
                                      </p:cBhvr>
                                      <p:to>
                                        <p:strVal val="visible"/>
                                      </p:to>
                                    </p:set>
                                    <p:anim calcmode="lin" valueType="num">
                                      <p:cBhvr additive="base">
                                        <p:cTn id="8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4" fill="hold" grpId="0" nodeType="clickEffect">
                                  <p:stCondLst>
                                    <p:cond delay="0"/>
                                  </p:stCondLst>
                                  <p:childTnLst>
                                    <p:set>
                                      <p:cBhvr>
                                        <p:cTn id="92" dur="1" fill="hold">
                                          <p:stCondLst>
                                            <p:cond delay="0"/>
                                          </p:stCondLst>
                                        </p:cTn>
                                        <p:tgtEl>
                                          <p:spTgt spid="13">
                                            <p:bg/>
                                          </p:spTgt>
                                        </p:tgtEl>
                                        <p:attrNameLst>
                                          <p:attrName>style.visibility</p:attrName>
                                        </p:attrNameLst>
                                      </p:cBhvr>
                                      <p:to>
                                        <p:strVal val="visible"/>
                                      </p:to>
                                    </p:set>
                                    <p:anim calcmode="lin" valueType="num">
                                      <p:cBhvr additive="base">
                                        <p:cTn id="93" dur="500" fill="hold"/>
                                        <p:tgtEl>
                                          <p:spTgt spid="13">
                                            <p:bg/>
                                          </p:spTgt>
                                        </p:tgtEl>
                                        <p:attrNameLst>
                                          <p:attrName>ppt_x</p:attrName>
                                        </p:attrNameLst>
                                      </p:cBhvr>
                                      <p:tavLst>
                                        <p:tav tm="0">
                                          <p:val>
                                            <p:strVal val="#ppt_x"/>
                                          </p:val>
                                        </p:tav>
                                        <p:tav tm="100000">
                                          <p:val>
                                            <p:strVal val="#ppt_x"/>
                                          </p:val>
                                        </p:tav>
                                      </p:tavLst>
                                    </p:anim>
                                    <p:anim calcmode="lin" valueType="num">
                                      <p:cBhvr additive="base">
                                        <p:cTn id="94" dur="500" fill="hold"/>
                                        <p:tgtEl>
                                          <p:spTgt spid="13">
                                            <p:bg/>
                                          </p:spTgt>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13">
                                            <p:txEl>
                                              <p:pRg st="0" end="0"/>
                                            </p:txEl>
                                          </p:spTgt>
                                        </p:tgtEl>
                                        <p:attrNameLst>
                                          <p:attrName>style.visibility</p:attrName>
                                        </p:attrNameLst>
                                      </p:cBhvr>
                                      <p:to>
                                        <p:strVal val="visible"/>
                                      </p:to>
                                    </p:set>
                                    <p:anim calcmode="lin" valueType="num">
                                      <p:cBhvr additive="base">
                                        <p:cTn id="97"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13">
                                            <p:txEl>
                                              <p:pRg st="1" end="1"/>
                                            </p:txEl>
                                          </p:spTgt>
                                        </p:tgtEl>
                                        <p:attrNameLst>
                                          <p:attrName>style.visibility</p:attrName>
                                        </p:attrNameLst>
                                      </p:cBhvr>
                                      <p:to>
                                        <p:strVal val="visible"/>
                                      </p:to>
                                    </p:set>
                                    <p:anim calcmode="lin" valueType="num">
                                      <p:cBhvr additive="base">
                                        <p:cTn id="101" dur="500" fill="hold"/>
                                        <p:tgtEl>
                                          <p:spTgt spid="13">
                                            <p:txEl>
                                              <p:pRg st="1" end="1"/>
                                            </p:txEl>
                                          </p:spTgt>
                                        </p:tgtEl>
                                        <p:attrNameLst>
                                          <p:attrName>ppt_x</p:attrName>
                                        </p:attrNameLst>
                                      </p:cBhvr>
                                      <p:tavLst>
                                        <p:tav tm="0">
                                          <p:val>
                                            <p:strVal val="#ppt_x"/>
                                          </p:val>
                                        </p:tav>
                                        <p:tav tm="100000">
                                          <p:val>
                                            <p:strVal val="#ppt_x"/>
                                          </p:val>
                                        </p:tav>
                                      </p:tavLst>
                                    </p:anim>
                                    <p:anim calcmode="lin" valueType="num">
                                      <p:cBhvr additive="base">
                                        <p:cTn id="102" dur="500" fill="hold"/>
                                        <p:tgtEl>
                                          <p:spTgt spid="1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28_1#8917834fc?vop=1&amp;pid=32024ea88&amp;color=0,0,0&amp;vtp=1&amp;bt=1&amp;bbb=1"/>
          <p:cNvSpPr/>
          <p:nvPr/>
        </p:nvSpPr>
        <p:spPr>
          <a:xfrm>
            <a:off x="832104" y="1078992"/>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1800" dirty="0"/>
          </a:p>
        </p:txBody>
      </p:sp>
      <p:sp>
        <p:nvSpPr>
          <p:cNvPr id="3" name="QB_5_AN.129_1#8917834fc.blank?vop=1&amp;pid=32024ea88&amp;color=0,0,0&amp;vpa=49&amp;vtp=1&amp;bbb=1"/>
          <p:cNvSpPr/>
          <p:nvPr/>
        </p:nvSpPr>
        <p:spPr>
          <a:xfrm>
            <a:off x="1028160" y="1019683"/>
            <a:ext cx="12715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overlooking</a:t>
            </a:r>
            <a:endParaRPr lang="en-US" altLang="zh-CN" dirty="0"/>
          </a:p>
        </p:txBody>
      </p:sp>
      <p:sp>
        <p:nvSpPr>
          <p:cNvPr id="4" name="QB_5_AS.130_1#8917834fc?vop=1&amp;pid=32024ea88&amp;color=0,0,0&amp;vtp=1&amp;bbb=1&amp;hb=1"/>
          <p:cNvSpPr/>
          <p:nvPr/>
        </p:nvSpPr>
        <p:spPr>
          <a:xfrm>
            <a:off x="832104" y="1468755"/>
            <a:ext cx="10533888" cy="112268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句意为：在他的画作中，崔晓东描绘了狮子山的悬崖，其被繁茂的树木环绕，俯视着城市的摩天大楼</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析句子结构可知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，设空处应用非谓语动词，overlook和其逻辑主语the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cliffs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Rock之间为主动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关系</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，应用现在分词作状语。</a:t>
            </a:r>
            <a:endParaRPr lang="en-US" altLang="zh-CN" dirty="0"/>
          </a:p>
        </p:txBody>
      </p:sp>
      <p:sp>
        <p:nvSpPr>
          <p:cNvPr id="5" name="QB_5_BD.131_1#5ca25fd05?vop=1&amp;pid=32024ea88&amp;color=0,0,0&amp;vtp=1&amp;bbb=1"/>
          <p:cNvSpPr/>
          <p:nvPr/>
        </p:nvSpPr>
        <p:spPr>
          <a:xfrm>
            <a:off x="832104" y="2634424"/>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1800" dirty="0"/>
          </a:p>
        </p:txBody>
      </p:sp>
      <p:sp>
        <p:nvSpPr>
          <p:cNvPr id="6" name="QB_5_AN.132_1#5ca25fd05.blank?vop=1&amp;pid=32024ea88&amp;color=0,0,0&amp;vpa=50&amp;vtp=1&amp;bbb=1"/>
          <p:cNvSpPr/>
          <p:nvPr/>
        </p:nvSpPr>
        <p:spPr>
          <a:xfrm>
            <a:off x="1066260" y="2587815"/>
            <a:ext cx="3952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a:t>
            </a:r>
            <a:endParaRPr lang="en-US" altLang="zh-CN" dirty="0"/>
          </a:p>
        </p:txBody>
      </p:sp>
      <p:sp>
        <p:nvSpPr>
          <p:cNvPr id="7" name="QB_5_AS.133_1#5ca25fd05?vop=1&amp;pid=32024ea88&amp;color=0,0,0&amp;vtp=1&amp;bbb=1&amp;hb=1"/>
          <p:cNvSpPr/>
          <p:nvPr/>
        </p:nvSpPr>
        <p:spPr>
          <a:xfrm>
            <a:off x="832104" y="3019806"/>
            <a:ext cx="10533888" cy="73533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句意为：这幅画创作于2022年，曾在“笔墨丹青绘湾区”展览中展出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，该展览是为纪念香港特别行政区成立</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周年（而举办的）。固定短语on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show意为“在展出”。</a:t>
            </a:r>
            <a:endParaRPr lang="en-US" altLang="zh-CN" dirty="0"/>
          </a:p>
        </p:txBody>
      </p:sp>
      <p:sp>
        <p:nvSpPr>
          <p:cNvPr id="8" name="QB_5_BD.134_1#3bce0f969?vop=1&amp;pid=32024ea88&amp;color=0,0,0&amp;vtp=1&amp;bbb=1"/>
          <p:cNvSpPr/>
          <p:nvPr/>
        </p:nvSpPr>
        <p:spPr>
          <a:xfrm>
            <a:off x="832104" y="3799903"/>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800" dirty="0"/>
          </a:p>
        </p:txBody>
      </p:sp>
      <p:sp>
        <p:nvSpPr>
          <p:cNvPr id="9" name="QB_5_AN.135_1#3bce0f969.blank?vop=1&amp;pid=32024ea88&amp;color=0,0,0&amp;vpa=51&amp;vtp=1&amp;bbb=1"/>
          <p:cNvSpPr/>
          <p:nvPr/>
        </p:nvSpPr>
        <p:spPr>
          <a:xfrm>
            <a:off x="1053560" y="3753294"/>
            <a:ext cx="8905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exhibits</a:t>
            </a:r>
            <a:endParaRPr lang="en-US" altLang="zh-CN" dirty="0"/>
          </a:p>
        </p:txBody>
      </p:sp>
      <p:sp>
        <p:nvSpPr>
          <p:cNvPr id="10" name="QB_5_AS.136_1#3bce0f969?vop=1&amp;pid=32024ea88&amp;color=0,0,0&amp;vtp=1&amp;bbb=1&amp;hb=1"/>
          <p:cNvSpPr/>
          <p:nvPr/>
        </p:nvSpPr>
        <p:spPr>
          <a:xfrm>
            <a:off x="832104" y="4185285"/>
            <a:ext cx="10533888" cy="112268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句意为：那里的展品彰显了该地区的生态多样性，并向观众展示了自1997年以来成功的改革成就</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作主语且其前有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The修饰，设空处应用名词，exhibit在此处意为“展览品”，为可数名词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，展览中的展品不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止一个</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，应用复数形式。</a:t>
            </a:r>
            <a:endParaRPr lang="en-US" altLang="zh-CN" dirty="0"/>
          </a:p>
        </p:txBody>
      </p:sp>
      <p:sp>
        <p:nvSpPr>
          <p:cNvPr id="11" name="QB_5_BD.137_1#586b9f170?vop=1&amp;pid=32024ea88&amp;color=0,0,0&amp;vtp=1&amp;bbb=1"/>
          <p:cNvSpPr/>
          <p:nvPr/>
        </p:nvSpPr>
        <p:spPr>
          <a:xfrm>
            <a:off x="832104" y="5350954"/>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dirty="0"/>
          </a:p>
        </p:txBody>
      </p:sp>
      <p:sp>
        <p:nvSpPr>
          <p:cNvPr id="12" name="QB_5_AN.138_1#586b9f170.blank?vop=1&amp;pid=32024ea88&amp;color=0,0,0&amp;vpa=52&amp;vtp=1&amp;bbb=1"/>
          <p:cNvSpPr/>
          <p:nvPr/>
        </p:nvSpPr>
        <p:spPr>
          <a:xfrm>
            <a:off x="1167860" y="5304345"/>
            <a:ext cx="11064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successful</a:t>
            </a:r>
            <a:endParaRPr lang="en-US" altLang="zh-CN" dirty="0"/>
          </a:p>
        </p:txBody>
      </p:sp>
      <p:sp>
        <p:nvSpPr>
          <p:cNvPr id="13" name="QB_5_AS.139_1#586b9f170?vop=1&amp;pid=32024ea88&amp;color=0,0,0&amp;vtp=1&amp;bbb=1"/>
          <p:cNvSpPr/>
          <p:nvPr/>
        </p:nvSpPr>
        <p:spPr>
          <a:xfrm>
            <a:off x="832104" y="5697157"/>
            <a:ext cx="10533888" cy="344615"/>
          </a:xfrm>
          <a:prstGeom prst="rect">
            <a:avLst/>
          </a:prstGeom>
          <a:noFill/>
        </p:spPr>
        <p:txBody>
          <a:bodyPr wrap="none" lIns="0" tIns="0" rIns="0" bIns="0" rtlCol="0" anchor="t"/>
          <a:lstStyle/>
          <a:p>
            <a:pPr algn="l">
              <a:lnSpc>
                <a:spcPts val="30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句意见上一题解析。设空处修饰名词accomplishments，应用形容词作定语。</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9">
                                            <p:bg/>
                                          </p:spTgt>
                                        </p:tgtEl>
                                        <p:attrNameLst>
                                          <p:attrName>style.visibility</p:attrName>
                                        </p:attrNameLst>
                                      </p:cBhvr>
                                      <p:to>
                                        <p:strVal val="visible"/>
                                      </p:to>
                                    </p:set>
                                    <p:anim calcmode="lin" valueType="num">
                                      <p:cBhvr additive="base">
                                        <p:cTn id="59"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0" dur="500" fill="hold"/>
                                        <p:tgtEl>
                                          <p:spTgt spid="9">
                                            <p:bg/>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9">
                                            <p:txEl>
                                              <p:pRg st="0" end="0"/>
                                            </p:txEl>
                                          </p:spTgt>
                                        </p:tgtEl>
                                        <p:attrNameLst>
                                          <p:attrName>style.visibility</p:attrName>
                                        </p:attrNameLst>
                                      </p:cBhvr>
                                      <p:to>
                                        <p:strVal val="visible"/>
                                      </p:to>
                                    </p:set>
                                    <p:anim calcmode="lin" valueType="num">
                                      <p:cBhvr additive="base">
                                        <p:cTn id="6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10">
                                            <p:bg/>
                                          </p:spTgt>
                                        </p:tgtEl>
                                        <p:attrNameLst>
                                          <p:attrName>style.visibility</p:attrName>
                                        </p:attrNameLst>
                                      </p:cBhvr>
                                      <p:to>
                                        <p:strVal val="visible"/>
                                      </p:to>
                                    </p:set>
                                    <p:anim calcmode="lin" valueType="num">
                                      <p:cBhvr additive="base">
                                        <p:cTn id="69"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0" dur="500" fill="hold"/>
                                        <p:tgtEl>
                                          <p:spTgt spid="10">
                                            <p:bg/>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0">
                                            <p:txEl>
                                              <p:pRg st="0" end="0"/>
                                            </p:txEl>
                                          </p:spTgt>
                                        </p:tgtEl>
                                        <p:attrNameLst>
                                          <p:attrName>style.visibility</p:attrName>
                                        </p:attrNameLst>
                                      </p:cBhvr>
                                      <p:to>
                                        <p:strVal val="visible"/>
                                      </p:to>
                                    </p:set>
                                    <p:anim calcmode="lin" valueType="num">
                                      <p:cBhvr additive="base">
                                        <p:cTn id="7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1" end="1"/>
                                            </p:txEl>
                                          </p:spTgt>
                                        </p:tgtEl>
                                        <p:attrNameLst>
                                          <p:attrName>style.visibility</p:attrName>
                                        </p:attrNameLst>
                                      </p:cBhvr>
                                      <p:to>
                                        <p:strVal val="visible"/>
                                      </p:to>
                                    </p:set>
                                    <p:anim calcmode="lin" valueType="num">
                                      <p:cBhvr additive="base">
                                        <p:cTn id="77"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2" end="2"/>
                                            </p:txEl>
                                          </p:spTgt>
                                        </p:tgtEl>
                                        <p:attrNameLst>
                                          <p:attrName>style.visibility</p:attrName>
                                        </p:attrNameLst>
                                      </p:cBhvr>
                                      <p:to>
                                        <p:strVal val="visible"/>
                                      </p:to>
                                    </p:set>
                                    <p:anim calcmode="lin" valueType="num">
                                      <p:cBhvr additive="base">
                                        <p:cTn id="81"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grpId="0" nodeType="clickEffect">
                                  <p:stCondLst>
                                    <p:cond delay="0"/>
                                  </p:stCondLst>
                                  <p:childTnLst>
                                    <p:set>
                                      <p:cBhvr>
                                        <p:cTn id="86" dur="1" fill="hold">
                                          <p:stCondLst>
                                            <p:cond delay="0"/>
                                          </p:stCondLst>
                                        </p:cTn>
                                        <p:tgtEl>
                                          <p:spTgt spid="12">
                                            <p:bg/>
                                          </p:spTgt>
                                        </p:tgtEl>
                                        <p:attrNameLst>
                                          <p:attrName>style.visibility</p:attrName>
                                        </p:attrNameLst>
                                      </p:cBhvr>
                                      <p:to>
                                        <p:strVal val="visible"/>
                                      </p:to>
                                    </p:set>
                                    <p:anim calcmode="lin" valueType="num">
                                      <p:cBhvr additive="base">
                                        <p:cTn id="87" dur="500" fill="hold"/>
                                        <p:tgtEl>
                                          <p:spTgt spid="12">
                                            <p:bg/>
                                          </p:spTgt>
                                        </p:tgtEl>
                                        <p:attrNameLst>
                                          <p:attrName>ppt_x</p:attrName>
                                        </p:attrNameLst>
                                      </p:cBhvr>
                                      <p:tavLst>
                                        <p:tav tm="0">
                                          <p:val>
                                            <p:strVal val="#ppt_x"/>
                                          </p:val>
                                        </p:tav>
                                        <p:tav tm="100000">
                                          <p:val>
                                            <p:strVal val="#ppt_x"/>
                                          </p:val>
                                        </p:tav>
                                      </p:tavLst>
                                    </p:anim>
                                    <p:anim calcmode="lin" valueType="num">
                                      <p:cBhvr additive="base">
                                        <p:cTn id="88" dur="500" fill="hold"/>
                                        <p:tgtEl>
                                          <p:spTgt spid="12">
                                            <p:bg/>
                                          </p:spTgt>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12">
                                            <p:txEl>
                                              <p:pRg st="0" end="0"/>
                                            </p:txEl>
                                          </p:spTgt>
                                        </p:tgtEl>
                                        <p:attrNameLst>
                                          <p:attrName>style.visibility</p:attrName>
                                        </p:attrNameLst>
                                      </p:cBhvr>
                                      <p:to>
                                        <p:strVal val="visible"/>
                                      </p:to>
                                    </p:set>
                                    <p:anim calcmode="lin" valueType="num">
                                      <p:cBhvr additive="base">
                                        <p:cTn id="91"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13">
                                            <p:bg/>
                                          </p:spTgt>
                                        </p:tgtEl>
                                        <p:attrNameLst>
                                          <p:attrName>style.visibility</p:attrName>
                                        </p:attrNameLst>
                                      </p:cBhvr>
                                      <p:to>
                                        <p:strVal val="visible"/>
                                      </p:to>
                                    </p:set>
                                    <p:anim calcmode="lin" valueType="num">
                                      <p:cBhvr additive="base">
                                        <p:cTn id="97" dur="500" fill="hold"/>
                                        <p:tgtEl>
                                          <p:spTgt spid="13">
                                            <p:bg/>
                                          </p:spTgt>
                                        </p:tgtEl>
                                        <p:attrNameLst>
                                          <p:attrName>ppt_x</p:attrName>
                                        </p:attrNameLst>
                                      </p:cBhvr>
                                      <p:tavLst>
                                        <p:tav tm="0">
                                          <p:val>
                                            <p:strVal val="#ppt_x"/>
                                          </p:val>
                                        </p:tav>
                                        <p:tav tm="100000">
                                          <p:val>
                                            <p:strVal val="#ppt_x"/>
                                          </p:val>
                                        </p:tav>
                                      </p:tavLst>
                                    </p:anim>
                                    <p:anim calcmode="lin" valueType="num">
                                      <p:cBhvr additive="base">
                                        <p:cTn id="98" dur="500" fill="hold"/>
                                        <p:tgtEl>
                                          <p:spTgt spid="13">
                                            <p:bg/>
                                          </p:spTgt>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13">
                                            <p:txEl>
                                              <p:pRg st="0" end="0"/>
                                            </p:txEl>
                                          </p:spTgt>
                                        </p:tgtEl>
                                        <p:attrNameLst>
                                          <p:attrName>style.visibility</p:attrName>
                                        </p:attrNameLst>
                                      </p:cBhvr>
                                      <p:to>
                                        <p:strVal val="visible"/>
                                      </p:to>
                                    </p:set>
                                    <p:anim calcmode="lin" valueType="num">
                                      <p:cBhvr additive="base">
                                        <p:cTn id="101"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102"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3086448a0?pid=4046c7dc7&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读后续写</a:t>
            </a:r>
            <a:endParaRPr lang="en-US" altLang="zh-CN" sz="2200" dirty="0"/>
          </a:p>
        </p:txBody>
      </p:sp>
      <p:sp>
        <p:nvSpPr>
          <p:cNvPr id="3" name="QO_4_BD.140_1#a8624d131?vop=1&amp;pid=3086448a0&amp;color=0,0,0&amp;vtp=1&amp;bbb=1&amp;hb=1"/>
          <p:cNvSpPr/>
          <p:nvPr/>
        </p:nvSpPr>
        <p:spPr>
          <a:xfrm>
            <a:off x="832104" y="1422400"/>
            <a:ext cx="10533888" cy="41275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a:t>
            </a:r>
            <a:r>
              <a:rPr lang="zh-CN" altLang="en-US"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江西师大附中</a:t>
            </a:r>
            <a:r>
              <a:rPr lang="en-US" altLang="zh-CN"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 2025 </a:t>
            </a:r>
            <a:r>
              <a:rPr lang="zh-CN" altLang="en-US"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期末</a:t>
            </a:r>
            <a:r>
              <a:rPr lang="en-US" altLang="zh-CN"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阅读下面材料，根据其内容和所给段落开头语续写两段，</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使之构成一篇完</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整的短文。</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Jita.</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cutting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flooding</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pump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pump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kilometres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stream.</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drove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announced,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“Tomorrow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camera,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photos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nothing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complained.</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#1.1.3</a:t>
            </a:r>
            <a:endParaRPr lang="en-US" altLang="zh-CN" dirty="0"/>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140_2#a8624d131?vop=1&amp;pid=3086448a0&amp;color=0,0,0&amp;mp=1&amp;vtp=1&amp;bt=1&amp;bbb=1&amp;hb=1"/>
          <p:cNvSpPr/>
          <p:nvPr/>
        </p:nvSpPr>
        <p:spPr>
          <a:xfrm>
            <a:off x="832104" y="1078991"/>
            <a:ext cx="10533888" cy="510540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endParaRPr lang="en-US" altLang="zh-CN" sz="1800" dirty="0"/>
          </a:p>
          <a:p>
            <a:pPr>
              <a:lnSpc>
                <a:spcPts val="2900"/>
              </a:lnSpc>
            </a:pP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Kabir.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Kabir</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Uncle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thirty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wasteland.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Kabir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wasteland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Uncle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Kabir,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determined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face.“Jita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Kabir's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rhinos,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tigers.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lunchtime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Kabir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eroding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侵蚀）.</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：续写词数应为150</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个左右。</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a:t>
            </a:r>
            <a:endParaRPr lang="en-US" altLang="zh-CN" sz="1800" dirty="0"/>
          </a:p>
          <a:p>
            <a:pPr>
              <a:lnSpc>
                <a:spcPts val="28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plan.___</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#1.4</a:t>
            </a:r>
            <a:endParaRPr lang="en-US" altLang="zh-CN"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10f6183b9?pid=4046c7dc7&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阅读理解A篇</a:t>
            </a:r>
            <a:endParaRPr lang="en-US" altLang="zh-CN" sz="2200" dirty="0"/>
          </a:p>
        </p:txBody>
      </p:sp>
      <p:sp>
        <p:nvSpPr>
          <p:cNvPr id="3" name="QM_4_BD.1_1#4b6976162?vop=1&amp;pid=10f6183b9&amp;color=0,0,0&amp;vtp=1&amp;bbb=1&amp;hb=1"/>
          <p:cNvSpPr/>
          <p:nvPr/>
        </p:nvSpPr>
        <p:spPr>
          <a:xfrm>
            <a:off x="832104" y="1422400"/>
            <a:ext cx="10533888" cy="46657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体裁：应用文 | 主题：太空博物馆 | 词数：约288 | 难度：较易 | 建议用时：6分钟</a:t>
            </a:r>
            <a:endParaRPr lang="en-US" altLang="zh-CN" sz="1800" dirty="0"/>
          </a:p>
          <a:p>
            <a:pPr algn="ctr">
              <a:lnSpc>
                <a:spcPts val="31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Wonderful</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Museums</a:t>
            </a:r>
            <a:endParaRPr lang="en-US" altLang="zh-CN" sz="1800" dirty="0"/>
          </a:p>
          <a:p>
            <a:pPr>
              <a:lnSpc>
                <a:spcPts val="3100"/>
              </a:lnSpc>
            </a:pPr>
            <a:r>
              <a:rPr lang="en-US" altLang="zh-CN" b="1"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U.S.Air</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Force</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Dayton</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military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aviation,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exhibits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Ⅱ,</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Korean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Southeast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Gallery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Gallery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full-size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reproduction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NASA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shuttle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（航天飞机）.Most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impressively,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totally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endParaRPr lang="en-US" altLang="zh-CN" sz="1800" dirty="0"/>
          </a:p>
          <a:p>
            <a:pPr>
              <a:lnSpc>
                <a:spcPts val="3100"/>
              </a:lnSpc>
            </a:pPr>
            <a:r>
              <a:rPr lang="en-US" altLang="zh-CN" b="1"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Smithsonian's</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Washington</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60,000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enables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aviation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aircraft—the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1903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Flyer—and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pilot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uniforms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NASA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spacesuits,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engines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equipment,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AS.142_1#a8624d131?vop=1&amp;pid=3086448a0&amp;color=0,0,0&amp;vtp=1&amp;bt=1&amp;bbb=1&amp;hb=1"/>
          <p:cNvSpPr/>
          <p:nvPr/>
        </p:nvSpPr>
        <p:spPr>
          <a:xfrm>
            <a:off x="832104" y="1080000"/>
            <a:ext cx="10533888" cy="41230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十年前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吉塔叔叔带作者去探索了一个神奇的地方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吉塔叔叔告诉作者</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那里</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年前是一片荒</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有个叫卡比尔的人决定改变这一切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于是开始植树造林</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最终这片荒地的一部分变成了森林</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植树改</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善了当地的生态环境</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情</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节预测</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段落续写</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由第一段首句内容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听了这话</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我转头对叔叔说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我想我们也可以种树</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第一段可描写作</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者通过亲自拍摄并给村民们展示森林的照片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呼吁大家参与到植树计划中来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由第二段首句内容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在接下来的几年里</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我们村里的人努力实施我们的计划</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第二段可描写村</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民们努力植树</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村庄发生了巨大的变化</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续写线索</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想到计划</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分享计划</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接受计划</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实施计划</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环境改变</a:t>
            </a:r>
            <a:endParaRPr lang="en-US" altLang="zh-CN" dirty="0"/>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AN.141_1#a8624d131?vop=1&amp;pid=3086448a0&amp;color=0,0,0&amp;vtp=1&amp;bt=1&amp;bbb=1&amp;hb=1"/>
          <p:cNvSpPr/>
          <p:nvPr/>
        </p:nvSpPr>
        <p:spPr>
          <a:xfrm>
            <a:off x="832104" y="1080000"/>
            <a:ext cx="10533888" cy="5029200"/>
          </a:xfrm>
          <a:prstGeom prst="rect">
            <a:avLst/>
          </a:prstGeom>
          <a:noFill/>
        </p:spPr>
        <p:txBody>
          <a:bodyPr wrap="none" lIns="0" tIns="0" rIns="0" bIns="0" rtlCol="0" anchor="t"/>
          <a:lstStyle/>
          <a:p>
            <a:pPr algn="l">
              <a:lnSpc>
                <a:spcPts val="3300"/>
              </a:lnSpc>
            </a:pP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【参考范文】</a:t>
            </a:r>
            <a:endParaRPr lang="en-US" altLang="zh-CN" sz="1800" dirty="0"/>
          </a:p>
          <a:p>
            <a:pPr>
              <a:lnSpc>
                <a:spcPts val="3300"/>
              </a:lnSpc>
            </a:pPr>
            <a:r>
              <a:rPr lang="en-US" altLang="zh-CN" b="0" i="0">
                <a:solidFill>
                  <a:srgbClr val="C00000"/>
                </a:solidFill>
                <a:latin typeface="宋体" panose="02010600030101010101" pitchFamily="2" charset="-122"/>
                <a:ea typeface="黑体" panose="02010609060101010101" pitchFamily="34" charset="-122"/>
                <a:cs typeface="Times New Roman" panose="02020603050405020304"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Hearing</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this,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turned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uncle,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think</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plant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trees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Grabbing</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camera</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my</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hand</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added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with</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excitement,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“I've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got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plan!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I'll</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show</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them</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photos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Kabir's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magical</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forest</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Seeing</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Uncle</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Kabir's</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encouraging</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smile</a:t>
            </a:r>
            <a:r>
              <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现在分词短语作状语）</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immediately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set</a:t>
            </a:r>
            <a:r>
              <a:rPr lang="en-US" altLang="zh-CN" sz="1800" b="1"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about</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my</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work,</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busily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pressing</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shutter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capturing</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amazing</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scenes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forest.When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Uncle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went</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back</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village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several</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days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later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showed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these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wonderful</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pictures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neighbours,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they</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1"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were</a:t>
            </a:r>
            <a:r>
              <a:rPr lang="en-US" altLang="zh-CN" sz="1800" b="1"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stunned</a:t>
            </a:r>
            <a:r>
              <a:rPr lang="en-US" altLang="zh-CN" sz="1800" b="1"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beauty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forest.“</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It</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was</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trees</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that</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turned</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place</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into</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wonderland!</a:t>
            </a:r>
            <a:endParaRPr lang="en-US" altLang="zh-CN" sz="100" b="0" i="0" u="wavy" kern="0" spc="-99900">
              <a:solidFill>
                <a:srgbClr val="FFFFFF"/>
              </a:solidFill>
              <a:latin typeface="Times New Roman" panose="02020603050405020304" pitchFamily="34" charset="0"/>
              <a:ea typeface="黑体" panose="02010609060101010101" pitchFamily="34" charset="-122"/>
              <a:cs typeface="Times New Roman" panose="02020603050405020304" pitchFamily="34" charset="-120"/>
            </a:endParaRPr>
          </a:p>
          <a:p>
            <a:pPr>
              <a:lnSpc>
                <a:spcPts val="3300"/>
              </a:lnSpc>
            </a:pPr>
            <a:r>
              <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强调句）</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explained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our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tree-planting</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plan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villagers</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which</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was</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quickly</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accepted</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by</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all</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them</a:t>
            </a:r>
            <a:r>
              <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非限制性定语从句）</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endParaRPr lang="en-US" altLang="zh-CN" sz="1800" dirty="0"/>
          </a:p>
          <a:p>
            <a:pPr>
              <a:lnSpc>
                <a:spcPts val="3300"/>
              </a:lnSpc>
            </a:pPr>
            <a:r>
              <a:rPr lang="en-US" altLang="zh-CN" b="0" i="0">
                <a:solidFill>
                  <a:srgbClr val="C00000"/>
                </a:solidFill>
                <a:latin typeface="宋体" panose="02010600030101010101" pitchFamily="2" charset="-122"/>
                <a:ea typeface="黑体" panose="02010609060101010101" pitchFamily="34" charset="-122"/>
                <a:cs typeface="Times New Roman" panose="02020603050405020304"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years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followed,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people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our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village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worked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hard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carry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out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our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plan.Instead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cutting</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down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our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forest,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started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plant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trees,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which</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eventually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helped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protect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soil</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stopped</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land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from</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eroding.Thanks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trees,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water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been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purified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finally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have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clean</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ct val="150000"/>
              </a:lnSpc>
            </a:pPr>
            <a:endParaRPr lang="en-US" altLang="zh-CN" dirty="0"/>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AN.141_1#a8624d131?vop=1&amp;pid=3086448a0&amp;color=0,0,0&amp;vtp=1&amp;bt=1&amp;bbb=1&amp;hb=1"/>
          <p:cNvSpPr/>
          <p:nvPr/>
        </p:nvSpPr>
        <p:spPr>
          <a:xfrm>
            <a:off x="832104" y="1080000"/>
            <a:ext cx="10533888" cy="1608455"/>
          </a:xfrm>
          <a:prstGeom prst="rect">
            <a:avLst/>
          </a:prstGeom>
          <a:noFill/>
        </p:spPr>
        <p:txBody>
          <a:bodyPr wrap="none" lIns="0" tIns="0" rIns="0" bIns="0" rtlCol="0" anchor="t"/>
          <a:lstStyle/>
          <a:p>
            <a:pPr>
              <a:lnSpc>
                <a:spcPts val="33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stable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water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supply.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With</a:t>
            </a:r>
            <a:r>
              <a:rPr lang="en-US" altLang="zh-CN" sz="1800" b="1"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our</a:t>
            </a:r>
            <a:r>
              <a:rPr lang="en-US" altLang="zh-CN" sz="1800" b="1"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joint</a:t>
            </a:r>
            <a:r>
              <a:rPr lang="en-US" altLang="zh-CN" sz="1800" b="1"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efforts</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our</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village</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is</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now</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surrounded</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by</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small</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thriving</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forests</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with</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blooming</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flowers,</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lively</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animals</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crystal</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clear</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streams</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running</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through</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环境描写）.</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Witnessing</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gradual</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change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our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village,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came</a:t>
            </a:r>
            <a:r>
              <a:rPr lang="en-US" altLang="zh-CN" sz="1800" b="1"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1"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realise</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that</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only</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when</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live</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harmony</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with</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nature</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can</a:t>
            </a:r>
            <a:r>
              <a:rPr lang="en-US" altLang="zh-CN"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a:t>
            </a:r>
            <a:r>
              <a:rPr lang="en-US" altLang="zh-CN"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have</a:t>
            </a:r>
            <a:r>
              <a:rPr lang="en-US" altLang="zh-CN"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r>
              <a:rPr lang="en-US" altLang="zh-CN"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brighter</a:t>
            </a:r>
            <a:r>
              <a:rPr lang="en-US" altLang="zh-CN"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future</a:t>
            </a:r>
            <a:r>
              <a:rPr lang="en-US" altLang="zh-CN"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that引导的宾语从句，其中含有“only+状语”置于句首的倒装句）</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endParaRPr lang="en-US" altLang="zh-CN"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2#4b6976162?vop=1&amp;pid=10f6183b9&amp;color=0,0,0&amp;vtp=1&amp;bt=1&amp;bbb=1&amp;hb=1"/>
          <p:cNvSpPr/>
          <p:nvPr/>
        </p:nvSpPr>
        <p:spPr>
          <a:xfrm>
            <a:off x="832104" y="1080000"/>
            <a:ext cx="10533888" cy="37039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 Space</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Rocket</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Center</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Huntsville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plenty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exhibits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indoors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outdoors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 3D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appeal.</a:t>
            </a:r>
            <a:endParaRPr lang="en-US" altLang="zh-CN" sz="1800" dirty="0"/>
          </a:p>
          <a:p>
            <a:pPr>
              <a:lnSpc>
                <a:spcPts val="3300"/>
              </a:lnSpc>
            </a:pPr>
            <a:r>
              <a:rPr lang="en-US" altLang="zh-CN" b="1"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Pima</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Tucson</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privately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aircraft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display.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exhibits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seaplanes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aircraft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carriers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airplanes.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biggest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extensive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“boneyard”,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4,000</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government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military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aircraft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either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regenerated.</a:t>
            </a:r>
            <a:endParaRPr lang="en-US" altLang="zh-CN" dirty="0"/>
          </a:p>
        </p:txBody>
      </p:sp>
      <p:sp>
        <p:nvSpPr>
          <p:cNvPr id="3" name="QM_4_EX.2_1#4b6976162?vop=1&amp;pid=10f6183b9&amp;color=0,0,0&amp;vtp=1&amp;bbb=1"/>
          <p:cNvSpPr/>
          <p:nvPr/>
        </p:nvSpPr>
        <p:spPr>
          <a:xfrm>
            <a:off x="832104" y="4783129"/>
            <a:ext cx="10533888" cy="36068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本文是一篇应用文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文章主要介绍了四个最精彩的太空博物馆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_1#db2645139?vop=1&amp;pid=4b6976162&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aircraft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5_AN.4_1#db2645139.bracket?vop=1&amp;pid=4b6976162&amp;color=0,0,0&amp;vpa=1&amp;vtp=1"/>
          <p:cNvSpPr/>
          <p:nvPr/>
        </p:nvSpPr>
        <p:spPr>
          <a:xfrm>
            <a:off x="62732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5_BD.3_2#db2645139.choices?vop=1&amp;pid=4b6976162&amp;color=0,0,0&amp;vtp=1&amp;bbb=1"/>
          <p:cNvSpPr/>
          <p:nvPr/>
        </p:nvSpPr>
        <p:spPr>
          <a:xfrm>
            <a:off x="832104" y="1490980"/>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Pima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Smithsonian's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Force.</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 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Rocket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Center.</a:t>
            </a:r>
            <a:endParaRPr lang="en-US" altLang="zh-CN" sz="1800" dirty="0"/>
          </a:p>
        </p:txBody>
      </p:sp>
      <p:sp>
        <p:nvSpPr>
          <p:cNvPr id="5" name="QC_5_AS.5_1#db2645139?vop=1&amp;pid=4b6976162&amp;color=0,0,0&amp;vtp=1&amp;bbb=1&amp;hb=1"/>
          <p:cNvSpPr/>
          <p:nvPr/>
        </p:nvSpPr>
        <p:spPr>
          <a:xfrm>
            <a:off x="832104" y="3141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细节理解题。根据“Smithsonian's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Washington”中的“Housing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60,000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enables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aviation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aircraft—the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1903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Flyer—and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，史</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密森尼国家航空航天博物馆中收藏了历史上的第一架飞机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6_1#3a468b5e7?vop=1&amp;pid=4b6976162&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5_AN.7_1#3a468b5e7.bracket?vop=1&amp;pid=4b6976162&amp;color=0,0,0&amp;vpa=2&amp;vtp=1"/>
          <p:cNvSpPr/>
          <p:nvPr/>
        </p:nvSpPr>
        <p:spPr>
          <a:xfrm>
            <a:off x="81782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5_BD.6_2#3a468b5e7.choices?vop=1&amp;pid=4b6976162&amp;color=0,0,0&amp;vtp=1&amp;bbb=1"/>
          <p:cNvSpPr/>
          <p:nvPr/>
        </p:nvSpPr>
        <p:spPr>
          <a:xfrm>
            <a:off x="832104" y="1490980"/>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charges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entrance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shuttle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size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endParaRPr lang="en-US" altLang="zh-CN" sz="1800" dirty="0"/>
          </a:p>
        </p:txBody>
      </p:sp>
      <p:sp>
        <p:nvSpPr>
          <p:cNvPr id="5" name="QC_5_AS.8_1#3a468b5e7?vop=1&amp;pid=4b6976162&amp;color=0,0,0&amp;vtp=1&amp;bbb=1&amp;hb=1"/>
          <p:cNvSpPr/>
          <p:nvPr/>
        </p:nvSpPr>
        <p:spPr>
          <a:xfrm>
            <a:off x="832104" y="3141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细节理解题。根据“National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Dayton”中的“It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Missile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Gallery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Gallery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full-size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reproduction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NASA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shuttle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.”可知，美国空军国家博物馆中有一架按照原尺寸复制的航天飞机。故选D项。</a:t>
            </a:r>
            <a:endParaRPr lang="en-US" altLang="zh-CN" dirty="0"/>
          </a:p>
        </p:txBody>
      </p:sp>
      <p:sp>
        <p:nvSpPr>
          <p:cNvPr id="6" name="QC_5_BD.9_1#667b3a900?vop=1&amp;pid=4b6976162&amp;color=0,0,0&amp;vtp=1&amp;bbb=1"/>
          <p:cNvSpPr/>
          <p:nvPr/>
        </p:nvSpPr>
        <p:spPr>
          <a:xfrm>
            <a:off x="832104" y="4381563"/>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boneyard”?(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7" name="QC_5_AN.10_1#667b3a900.bracket?vop=1&amp;pid=4b6976162&amp;color=0,0,0&amp;vpa=3&amp;vtp=1"/>
          <p:cNvSpPr/>
          <p:nvPr/>
        </p:nvSpPr>
        <p:spPr>
          <a:xfrm>
            <a:off x="6171660" y="437775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8" name="QC_5_BD.9_2#667b3a900.choices?vop=1&amp;pid=4b6976162&amp;color=0,0,0&amp;vtp=1&amp;bbb=1"/>
          <p:cNvSpPr/>
          <p:nvPr/>
        </p:nvSpPr>
        <p:spPr>
          <a:xfrm>
            <a:off x="832104" y="4796853"/>
            <a:ext cx="10533888" cy="360680"/>
          </a:xfrm>
          <a:prstGeom prst="rect">
            <a:avLst/>
          </a:prstGeom>
          <a:noFill/>
        </p:spPr>
        <p:txBody>
          <a:bodyPr wrap="none" lIns="0" tIns="0" rIns="0" bIns="0" rtlCol="0" anchor="t"/>
          <a:lstStyle/>
          <a:p>
            <a:pPr>
              <a:lnSpc>
                <a:spcPts val="3200"/>
              </a:lnSpc>
              <a:tabLst>
                <a:tab pos="2811145" algn="l"/>
                <a:tab pos="5317490" algn="l"/>
                <a:tab pos="7811135"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Huntsville.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Dayton.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Tucson.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Washington.</a:t>
            </a:r>
            <a:endParaRPr lang="en-US" altLang="zh-CN" sz="1800" dirty="0"/>
          </a:p>
        </p:txBody>
      </p:sp>
      <p:sp>
        <p:nvSpPr>
          <p:cNvPr id="9" name="QC_5_AS.11_1#667b3a900?vop=1&amp;pid=4b6976162&amp;color=0,0,0&amp;vtp=1&amp;bbb=1&amp;hb=1"/>
          <p:cNvSpPr/>
          <p:nvPr/>
        </p:nvSpPr>
        <p:spPr>
          <a:xfrm>
            <a:off x="832104" y="521716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细节理解题。根据“Pima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Tucson”中的“One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biggest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extensive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‘boneyard’”可知，位于图森的皮马航空航天博物馆以其巨大的“飞机坟场”而出名。故选C项。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7">
                                            <p:bg/>
                                          </p:spTgt>
                                        </p:tgtEl>
                                        <p:attrNameLst>
                                          <p:attrName>style.visibility</p:attrName>
                                        </p:attrNameLst>
                                      </p:cBhvr>
                                      <p:to>
                                        <p:strVal val="visible"/>
                                      </p:to>
                                    </p:set>
                                    <p:anim calcmode="lin" valueType="num">
                                      <p:cBhvr additive="base">
                                        <p:cTn id="3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7">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
                                            <p:txEl>
                                              <p:pRg st="0" end="0"/>
                                            </p:txEl>
                                          </p:spTgt>
                                        </p:tgtEl>
                                        <p:attrNameLst>
                                          <p:attrName>style.visibility</p:attrName>
                                        </p:attrNameLst>
                                      </p:cBhvr>
                                      <p:to>
                                        <p:strVal val="visible"/>
                                      </p:to>
                                    </p:set>
                                    <p:anim calcmode="lin" valueType="num">
                                      <p:cBhvr additive="base">
                                        <p:cTn id="3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9">
                                            <p:bg/>
                                          </p:spTgt>
                                        </p:tgtEl>
                                        <p:attrNameLst>
                                          <p:attrName>style.visibility</p:attrName>
                                        </p:attrNameLst>
                                      </p:cBhvr>
                                      <p:to>
                                        <p:strVal val="visible"/>
                                      </p:to>
                                    </p:set>
                                    <p:anim calcmode="lin" valueType="num">
                                      <p:cBhvr additive="base">
                                        <p:cTn id="45" dur="500" fill="hold"/>
                                        <p:tgtEl>
                                          <p:spTgt spid="9">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9">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9">
                                            <p:txEl>
                                              <p:pRg st="0" end="0"/>
                                            </p:txEl>
                                          </p:spTgt>
                                        </p:tgtEl>
                                        <p:attrNameLst>
                                          <p:attrName>style.visibility</p:attrName>
                                        </p:attrNameLst>
                                      </p:cBhvr>
                                      <p:to>
                                        <p:strVal val="visible"/>
                                      </p:to>
                                    </p:set>
                                    <p:anim calcmode="lin" valueType="num">
                                      <p:cBhvr additive="base">
                                        <p:cTn id="4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9">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9">
                                            <p:txEl>
                                              <p:pRg st="1" end="1"/>
                                            </p:txEl>
                                          </p:spTgt>
                                        </p:tgtEl>
                                        <p:attrNameLst>
                                          <p:attrName>style.visibility</p:attrName>
                                        </p:attrNameLst>
                                      </p:cBhvr>
                                      <p:to>
                                        <p:strVal val="visible"/>
                                      </p:to>
                                    </p:set>
                                    <p:anim calcmode="lin" valueType="num">
                                      <p:cBhvr additive="base">
                                        <p:cTn id="53"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31d82eac4?pid=4046c7dc7&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阅读理解B篇</a:t>
            </a:r>
            <a:endParaRPr lang="en-US" altLang="zh-CN" sz="2200" dirty="0"/>
          </a:p>
        </p:txBody>
      </p:sp>
      <p:sp>
        <p:nvSpPr>
          <p:cNvPr id="3" name="QM_4_BD.12_1#92f4192bf?vop=1&amp;pid=31d82eac4&amp;color=0,0,0&amp;vtp=1&amp;bbb=1&amp;hb=1"/>
          <p:cNvSpPr/>
          <p:nvPr/>
        </p:nvSpPr>
        <p:spPr>
          <a:xfrm>
            <a:off x="832104" y="1422400"/>
            <a:ext cx="10533888" cy="473710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主题：可以笑的机器人 | 词数：约347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7分钟</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河北衡水</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月考</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Laughter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recreate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contexts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（环境）. 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Erica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 “We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functions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empathy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共鸣）,”</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Koji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Inoue,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 “So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empathise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laughter.”</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gathered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dialogues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subjects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initially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operated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actresses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remotely.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dialogue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embarrassed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characteristics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softer,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merry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8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mirroring</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inappropriate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altLang="zh-CN"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2_2#92f4192bf?vop=1&amp;pid=31d82eac4&amp;color=0,0,0&amp;mp=1&amp;vtp=1&amp;bt=1&amp;bbb=1&amp;hb=1"/>
          <p:cNvSpPr/>
          <p:nvPr/>
        </p:nvSpPr>
        <p:spPr>
          <a:xfrm>
            <a:off x="832104" y="1080000"/>
            <a:ext cx="10533888" cy="41275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biggest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obstructor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identifying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Inoue.“We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carefully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exactly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analysis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assume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responded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distinct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although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casual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endParaRPr lang="en-US" altLang="zh-CN" sz="1800" dirty="0"/>
          </a:p>
          <a:p>
            <a:pPr>
              <a:lnSpc>
                <a:spcPts val="3300"/>
              </a:lnSpc>
            </a:pP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Sandra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Wachter,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Oxford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Institute.“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tricking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dirty="0"/>
          </a:p>
        </p:txBody>
      </p:sp>
      <p:sp>
        <p:nvSpPr>
          <p:cNvPr id="3" name="QM_4_EX.13_1#92f4192bf?vop=1&amp;pid=31d82eac4&amp;color=0,0,0&amp;vtp=1&amp;bbb=1"/>
          <p:cNvSpPr/>
          <p:nvPr/>
        </p:nvSpPr>
        <p:spPr>
          <a:xfrm>
            <a:off x="832104" y="5165336"/>
            <a:ext cx="10533888" cy="36068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文章主要介绍了科学家正在研究的一款可以笑的机器人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_1#13c8682c8?vop=1&amp;pid=92f4192bf&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Inoue's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5_AN.15_1#13c8682c8.bracket?vop=1&amp;pid=92f4192bf&amp;color=0,0,0&amp;vpa=4&amp;vtp=1"/>
          <p:cNvSpPr/>
          <p:nvPr/>
        </p:nvSpPr>
        <p:spPr>
          <a:xfrm>
            <a:off x="5857335"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5_BD.14_2#13c8682c8.choices?vop=1&amp;pid=92f4192bf&amp;color=0,0,0&amp;vtp=1&amp;bbb=1"/>
          <p:cNvSpPr/>
          <p:nvPr/>
        </p:nvSpPr>
        <p:spPr>
          <a:xfrm>
            <a:off x="832104" y="1490980"/>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empathy.</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laughs.</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identifying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moods.</a:t>
            </a:r>
            <a:endParaRPr lang="en-US" altLang="zh-CN" sz="1800" dirty="0"/>
          </a:p>
        </p:txBody>
      </p:sp>
      <p:sp>
        <p:nvSpPr>
          <p:cNvPr id="5" name="QC_5_AS.16_1#13c8682c8?vop=1&amp;pid=92f4192bf&amp;color=0,0,0&amp;vtp=1&amp;bbb=1&amp;hb=1"/>
          <p:cNvSpPr/>
          <p:nvPr/>
        </p:nvSpPr>
        <p:spPr>
          <a:xfrm>
            <a:off x="832104" y="3141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推理判断题。根据第一段中的“Scientists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recreate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，该团队开发人工智能系统是为了提</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升机器人的社交技能</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21461</Words>
  <Application>WPS 演示</Application>
  <PresentationFormat>宽屏</PresentationFormat>
  <Paragraphs>558</Paragraphs>
  <Slides>32</Slides>
  <Notes>31</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32</vt:i4>
      </vt:variant>
    </vt:vector>
  </HeadingPairs>
  <TitlesOfParts>
    <vt:vector size="47" baseType="lpstr">
      <vt:lpstr>Arial</vt:lpstr>
      <vt:lpstr>宋体</vt:lpstr>
      <vt:lpstr>Wingdings</vt:lpstr>
      <vt:lpstr>黑体</vt:lpstr>
      <vt:lpstr>黑体</vt:lpstr>
      <vt:lpstr>微软雅黑</vt:lpstr>
      <vt:lpstr>微软雅黑</vt:lpstr>
      <vt:lpstr>宋体</vt:lpstr>
      <vt:lpstr>Times New Roman</vt:lpstr>
      <vt:lpstr>Times New Roman</vt:lpstr>
      <vt:lpstr>楷体</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3</cp:revision>
  <dcterms:created xsi:type="dcterms:W3CDTF">2025-10-24T10:13:00Z</dcterms:created>
  <dcterms:modified xsi:type="dcterms:W3CDTF">2025-10-29T05:57:11Z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EB42AE957C6F48A6A6FF477A8214F56A_12</vt:lpwstr>
  </property>
  <property fmtid="{D5CDD505-2E9C-101B-9397-08002B2CF9AE}" pid="3" name="KSOProductBuildVer">
    <vt:lpwstr>2052-12.1.0.22529</vt:lpwstr>
  </property>
</Properties>
</file>